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jpeg" ContentType="image/jpeg"/>
  <Override PartName="/ppt/media/image12.jpeg" ContentType="image/jpeg"/>
  <Override PartName="/ppt/media/image16.jpeg" ContentType="image/jpeg"/>
  <Override PartName="/ppt/media/image13.gif" ContentType="image/gif"/>
  <Override PartName="/ppt/media/image29.png" ContentType="image/png"/>
  <Override PartName="/ppt/media/image14.jpeg" ContentType="image/jpeg"/>
  <Override PartName="/ppt/media/image15.jpeg" ContentType="image/jpeg"/>
  <Override PartName="/ppt/media/image17.png" ContentType="image/png"/>
  <Override PartName="/ppt/media/image18.jpeg" ContentType="image/jpe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0.png" ContentType="image/png"/>
  <Override PartName="/ppt/media/image31.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34" name="PlaceHolder 2"/>
          <p:cNvSpPr>
            <a:spLocks noGrp="1"/>
          </p:cNvSpPr>
          <p:nvPr>
            <p:ph type="body"/>
          </p:nvPr>
        </p:nvSpPr>
        <p:spPr>
          <a:xfrm>
            <a:off x="802440" y="159120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35" name="PlaceHolder 3"/>
          <p:cNvSpPr>
            <a:spLocks noGrp="1"/>
          </p:cNvSpPr>
          <p:nvPr>
            <p:ph type="body"/>
          </p:nvPr>
        </p:nvSpPr>
        <p:spPr>
          <a:xfrm>
            <a:off x="802440" y="317772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37"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38"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39" name="PlaceHolder 4"/>
          <p:cNvSpPr>
            <a:spLocks noGrp="1"/>
          </p:cNvSpPr>
          <p:nvPr>
            <p:ph type="body"/>
          </p:nvPr>
        </p:nvSpPr>
        <p:spPr>
          <a:xfrm>
            <a:off x="466776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40" name="PlaceHolder 5"/>
          <p:cNvSpPr>
            <a:spLocks noGrp="1"/>
          </p:cNvSpPr>
          <p:nvPr>
            <p:ph type="body"/>
          </p:nvPr>
        </p:nvSpPr>
        <p:spPr>
          <a:xfrm>
            <a:off x="80244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42" name="PlaceHolder 2"/>
          <p:cNvSpPr>
            <a:spLocks noGrp="1"/>
          </p:cNvSpPr>
          <p:nvPr>
            <p:ph type="body"/>
          </p:nvPr>
        </p:nvSpPr>
        <p:spPr>
          <a:xfrm>
            <a:off x="80244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43" name="PlaceHolder 3"/>
          <p:cNvSpPr>
            <a:spLocks noGrp="1"/>
          </p:cNvSpPr>
          <p:nvPr>
            <p:ph type="body"/>
          </p:nvPr>
        </p:nvSpPr>
        <p:spPr>
          <a:xfrm>
            <a:off x="335304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44" name="PlaceHolder 4"/>
          <p:cNvSpPr>
            <a:spLocks noGrp="1"/>
          </p:cNvSpPr>
          <p:nvPr>
            <p:ph type="body"/>
          </p:nvPr>
        </p:nvSpPr>
        <p:spPr>
          <a:xfrm>
            <a:off x="590400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45" name="PlaceHolder 5"/>
          <p:cNvSpPr>
            <a:spLocks noGrp="1"/>
          </p:cNvSpPr>
          <p:nvPr>
            <p:ph type="body"/>
          </p:nvPr>
        </p:nvSpPr>
        <p:spPr>
          <a:xfrm>
            <a:off x="590400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46" name="PlaceHolder 6"/>
          <p:cNvSpPr>
            <a:spLocks noGrp="1"/>
          </p:cNvSpPr>
          <p:nvPr>
            <p:ph type="body"/>
          </p:nvPr>
        </p:nvSpPr>
        <p:spPr>
          <a:xfrm>
            <a:off x="335304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47" name="PlaceHolder 7"/>
          <p:cNvSpPr>
            <a:spLocks noGrp="1"/>
          </p:cNvSpPr>
          <p:nvPr>
            <p:ph type="body"/>
          </p:nvPr>
        </p:nvSpPr>
        <p:spPr>
          <a:xfrm>
            <a:off x="80244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56" name="PlaceHolder 2"/>
          <p:cNvSpPr>
            <a:spLocks noGrp="1"/>
          </p:cNvSpPr>
          <p:nvPr>
            <p:ph type="subTitle"/>
          </p:nvPr>
        </p:nvSpPr>
        <p:spPr>
          <a:xfrm>
            <a:off x="802440" y="1591200"/>
            <a:ext cx="7543440" cy="30376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58" name="PlaceHolder 2"/>
          <p:cNvSpPr>
            <a:spLocks noGrp="1"/>
          </p:cNvSpPr>
          <p:nvPr>
            <p:ph type="body"/>
          </p:nvPr>
        </p:nvSpPr>
        <p:spPr>
          <a:xfrm>
            <a:off x="802440" y="1591200"/>
            <a:ext cx="754344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60" name="PlaceHolder 2"/>
          <p:cNvSpPr>
            <a:spLocks noGrp="1"/>
          </p:cNvSpPr>
          <p:nvPr>
            <p:ph type="body"/>
          </p:nvPr>
        </p:nvSpPr>
        <p:spPr>
          <a:xfrm>
            <a:off x="80244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
        <p:nvSpPr>
          <p:cNvPr id="61" name="PlaceHolder 3"/>
          <p:cNvSpPr>
            <a:spLocks noGrp="1"/>
          </p:cNvSpPr>
          <p:nvPr>
            <p:ph type="body"/>
          </p:nvPr>
        </p:nvSpPr>
        <p:spPr>
          <a:xfrm>
            <a:off x="466776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 name="PlaceHolder 1"/>
          <p:cNvSpPr>
            <a:spLocks noGrp="1"/>
          </p:cNvSpPr>
          <p:nvPr>
            <p:ph type="subTitle"/>
          </p:nvPr>
        </p:nvSpPr>
        <p:spPr>
          <a:xfrm>
            <a:off x="802440" y="363600"/>
            <a:ext cx="7543440" cy="559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65"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66" name="PlaceHolder 3"/>
          <p:cNvSpPr>
            <a:spLocks noGrp="1"/>
          </p:cNvSpPr>
          <p:nvPr>
            <p:ph type="body"/>
          </p:nvPr>
        </p:nvSpPr>
        <p:spPr>
          <a:xfrm>
            <a:off x="80244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67" name="PlaceHolder 4"/>
          <p:cNvSpPr>
            <a:spLocks noGrp="1"/>
          </p:cNvSpPr>
          <p:nvPr>
            <p:ph type="body"/>
          </p:nvPr>
        </p:nvSpPr>
        <p:spPr>
          <a:xfrm>
            <a:off x="466776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3" name="PlaceHolder 2"/>
          <p:cNvSpPr>
            <a:spLocks noGrp="1"/>
          </p:cNvSpPr>
          <p:nvPr>
            <p:ph type="subTitle"/>
          </p:nvPr>
        </p:nvSpPr>
        <p:spPr>
          <a:xfrm>
            <a:off x="802440" y="1591200"/>
            <a:ext cx="7543440" cy="30376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69" name="PlaceHolder 2"/>
          <p:cNvSpPr>
            <a:spLocks noGrp="1"/>
          </p:cNvSpPr>
          <p:nvPr>
            <p:ph type="body"/>
          </p:nvPr>
        </p:nvSpPr>
        <p:spPr>
          <a:xfrm>
            <a:off x="80244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
        <p:nvSpPr>
          <p:cNvPr id="70"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71" name="PlaceHolder 4"/>
          <p:cNvSpPr>
            <a:spLocks noGrp="1"/>
          </p:cNvSpPr>
          <p:nvPr>
            <p:ph type="body"/>
          </p:nvPr>
        </p:nvSpPr>
        <p:spPr>
          <a:xfrm>
            <a:off x="466776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73"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74"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75" name="PlaceHolder 4"/>
          <p:cNvSpPr>
            <a:spLocks noGrp="1"/>
          </p:cNvSpPr>
          <p:nvPr>
            <p:ph type="body"/>
          </p:nvPr>
        </p:nvSpPr>
        <p:spPr>
          <a:xfrm>
            <a:off x="802440" y="317772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77" name="PlaceHolder 2"/>
          <p:cNvSpPr>
            <a:spLocks noGrp="1"/>
          </p:cNvSpPr>
          <p:nvPr>
            <p:ph type="body"/>
          </p:nvPr>
        </p:nvSpPr>
        <p:spPr>
          <a:xfrm>
            <a:off x="802440" y="159120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78" name="PlaceHolder 3"/>
          <p:cNvSpPr>
            <a:spLocks noGrp="1"/>
          </p:cNvSpPr>
          <p:nvPr>
            <p:ph type="body"/>
          </p:nvPr>
        </p:nvSpPr>
        <p:spPr>
          <a:xfrm>
            <a:off x="802440" y="317772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80"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81"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82" name="PlaceHolder 4"/>
          <p:cNvSpPr>
            <a:spLocks noGrp="1"/>
          </p:cNvSpPr>
          <p:nvPr>
            <p:ph type="body"/>
          </p:nvPr>
        </p:nvSpPr>
        <p:spPr>
          <a:xfrm>
            <a:off x="466776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83" name="PlaceHolder 5"/>
          <p:cNvSpPr>
            <a:spLocks noGrp="1"/>
          </p:cNvSpPr>
          <p:nvPr>
            <p:ph type="body"/>
          </p:nvPr>
        </p:nvSpPr>
        <p:spPr>
          <a:xfrm>
            <a:off x="80244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85" name="PlaceHolder 2"/>
          <p:cNvSpPr>
            <a:spLocks noGrp="1"/>
          </p:cNvSpPr>
          <p:nvPr>
            <p:ph type="body"/>
          </p:nvPr>
        </p:nvSpPr>
        <p:spPr>
          <a:xfrm>
            <a:off x="80244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86" name="PlaceHolder 3"/>
          <p:cNvSpPr>
            <a:spLocks noGrp="1"/>
          </p:cNvSpPr>
          <p:nvPr>
            <p:ph type="body"/>
          </p:nvPr>
        </p:nvSpPr>
        <p:spPr>
          <a:xfrm>
            <a:off x="335304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87" name="PlaceHolder 4"/>
          <p:cNvSpPr>
            <a:spLocks noGrp="1"/>
          </p:cNvSpPr>
          <p:nvPr>
            <p:ph type="body"/>
          </p:nvPr>
        </p:nvSpPr>
        <p:spPr>
          <a:xfrm>
            <a:off x="590400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88" name="PlaceHolder 5"/>
          <p:cNvSpPr>
            <a:spLocks noGrp="1"/>
          </p:cNvSpPr>
          <p:nvPr>
            <p:ph type="body"/>
          </p:nvPr>
        </p:nvSpPr>
        <p:spPr>
          <a:xfrm>
            <a:off x="590400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89" name="PlaceHolder 6"/>
          <p:cNvSpPr>
            <a:spLocks noGrp="1"/>
          </p:cNvSpPr>
          <p:nvPr>
            <p:ph type="body"/>
          </p:nvPr>
        </p:nvSpPr>
        <p:spPr>
          <a:xfrm>
            <a:off x="335304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90" name="PlaceHolder 7"/>
          <p:cNvSpPr>
            <a:spLocks noGrp="1"/>
          </p:cNvSpPr>
          <p:nvPr>
            <p:ph type="body"/>
          </p:nvPr>
        </p:nvSpPr>
        <p:spPr>
          <a:xfrm>
            <a:off x="80244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02" name="PlaceHolder 2"/>
          <p:cNvSpPr>
            <a:spLocks noGrp="1"/>
          </p:cNvSpPr>
          <p:nvPr>
            <p:ph type="subTitle"/>
          </p:nvPr>
        </p:nvSpPr>
        <p:spPr>
          <a:xfrm>
            <a:off x="802440" y="1591200"/>
            <a:ext cx="7543440" cy="30376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04" name="PlaceHolder 2"/>
          <p:cNvSpPr>
            <a:spLocks noGrp="1"/>
          </p:cNvSpPr>
          <p:nvPr>
            <p:ph type="body"/>
          </p:nvPr>
        </p:nvSpPr>
        <p:spPr>
          <a:xfrm>
            <a:off x="802440" y="1591200"/>
            <a:ext cx="754344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06" name="PlaceHolder 2"/>
          <p:cNvSpPr>
            <a:spLocks noGrp="1"/>
          </p:cNvSpPr>
          <p:nvPr>
            <p:ph type="body"/>
          </p:nvPr>
        </p:nvSpPr>
        <p:spPr>
          <a:xfrm>
            <a:off x="80244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
        <p:nvSpPr>
          <p:cNvPr id="107" name="PlaceHolder 3"/>
          <p:cNvSpPr>
            <a:spLocks noGrp="1"/>
          </p:cNvSpPr>
          <p:nvPr>
            <p:ph type="body"/>
          </p:nvPr>
        </p:nvSpPr>
        <p:spPr>
          <a:xfrm>
            <a:off x="466776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5" name="PlaceHolder 2"/>
          <p:cNvSpPr>
            <a:spLocks noGrp="1"/>
          </p:cNvSpPr>
          <p:nvPr>
            <p:ph type="body"/>
          </p:nvPr>
        </p:nvSpPr>
        <p:spPr>
          <a:xfrm>
            <a:off x="802440" y="1591200"/>
            <a:ext cx="754344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 name="PlaceHolder 1"/>
          <p:cNvSpPr>
            <a:spLocks noGrp="1"/>
          </p:cNvSpPr>
          <p:nvPr>
            <p:ph type="subTitle"/>
          </p:nvPr>
        </p:nvSpPr>
        <p:spPr>
          <a:xfrm>
            <a:off x="802440" y="363600"/>
            <a:ext cx="7543440" cy="559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11"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12" name="PlaceHolder 3"/>
          <p:cNvSpPr>
            <a:spLocks noGrp="1"/>
          </p:cNvSpPr>
          <p:nvPr>
            <p:ph type="body"/>
          </p:nvPr>
        </p:nvSpPr>
        <p:spPr>
          <a:xfrm>
            <a:off x="80244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13" name="PlaceHolder 4"/>
          <p:cNvSpPr>
            <a:spLocks noGrp="1"/>
          </p:cNvSpPr>
          <p:nvPr>
            <p:ph type="body"/>
          </p:nvPr>
        </p:nvSpPr>
        <p:spPr>
          <a:xfrm>
            <a:off x="466776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15" name="PlaceHolder 2"/>
          <p:cNvSpPr>
            <a:spLocks noGrp="1"/>
          </p:cNvSpPr>
          <p:nvPr>
            <p:ph type="body"/>
          </p:nvPr>
        </p:nvSpPr>
        <p:spPr>
          <a:xfrm>
            <a:off x="80244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
        <p:nvSpPr>
          <p:cNvPr id="116"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17" name="PlaceHolder 4"/>
          <p:cNvSpPr>
            <a:spLocks noGrp="1"/>
          </p:cNvSpPr>
          <p:nvPr>
            <p:ph type="body"/>
          </p:nvPr>
        </p:nvSpPr>
        <p:spPr>
          <a:xfrm>
            <a:off x="466776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19"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20"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21" name="PlaceHolder 4"/>
          <p:cNvSpPr>
            <a:spLocks noGrp="1"/>
          </p:cNvSpPr>
          <p:nvPr>
            <p:ph type="body"/>
          </p:nvPr>
        </p:nvSpPr>
        <p:spPr>
          <a:xfrm>
            <a:off x="802440" y="317772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23" name="PlaceHolder 2"/>
          <p:cNvSpPr>
            <a:spLocks noGrp="1"/>
          </p:cNvSpPr>
          <p:nvPr>
            <p:ph type="body"/>
          </p:nvPr>
        </p:nvSpPr>
        <p:spPr>
          <a:xfrm>
            <a:off x="802440" y="159120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24" name="PlaceHolder 3"/>
          <p:cNvSpPr>
            <a:spLocks noGrp="1"/>
          </p:cNvSpPr>
          <p:nvPr>
            <p:ph type="body"/>
          </p:nvPr>
        </p:nvSpPr>
        <p:spPr>
          <a:xfrm>
            <a:off x="802440" y="317772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26"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27"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28" name="PlaceHolder 4"/>
          <p:cNvSpPr>
            <a:spLocks noGrp="1"/>
          </p:cNvSpPr>
          <p:nvPr>
            <p:ph type="body"/>
          </p:nvPr>
        </p:nvSpPr>
        <p:spPr>
          <a:xfrm>
            <a:off x="466776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29" name="PlaceHolder 5"/>
          <p:cNvSpPr>
            <a:spLocks noGrp="1"/>
          </p:cNvSpPr>
          <p:nvPr>
            <p:ph type="body"/>
          </p:nvPr>
        </p:nvSpPr>
        <p:spPr>
          <a:xfrm>
            <a:off x="80244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31" name="PlaceHolder 2"/>
          <p:cNvSpPr>
            <a:spLocks noGrp="1"/>
          </p:cNvSpPr>
          <p:nvPr>
            <p:ph type="body"/>
          </p:nvPr>
        </p:nvSpPr>
        <p:spPr>
          <a:xfrm>
            <a:off x="80244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32" name="PlaceHolder 3"/>
          <p:cNvSpPr>
            <a:spLocks noGrp="1"/>
          </p:cNvSpPr>
          <p:nvPr>
            <p:ph type="body"/>
          </p:nvPr>
        </p:nvSpPr>
        <p:spPr>
          <a:xfrm>
            <a:off x="335304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33" name="PlaceHolder 4"/>
          <p:cNvSpPr>
            <a:spLocks noGrp="1"/>
          </p:cNvSpPr>
          <p:nvPr>
            <p:ph type="body"/>
          </p:nvPr>
        </p:nvSpPr>
        <p:spPr>
          <a:xfrm>
            <a:off x="590400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34" name="PlaceHolder 5"/>
          <p:cNvSpPr>
            <a:spLocks noGrp="1"/>
          </p:cNvSpPr>
          <p:nvPr>
            <p:ph type="body"/>
          </p:nvPr>
        </p:nvSpPr>
        <p:spPr>
          <a:xfrm>
            <a:off x="590400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35" name="PlaceHolder 6"/>
          <p:cNvSpPr>
            <a:spLocks noGrp="1"/>
          </p:cNvSpPr>
          <p:nvPr>
            <p:ph type="body"/>
          </p:nvPr>
        </p:nvSpPr>
        <p:spPr>
          <a:xfrm>
            <a:off x="335304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36" name="PlaceHolder 7"/>
          <p:cNvSpPr>
            <a:spLocks noGrp="1"/>
          </p:cNvSpPr>
          <p:nvPr>
            <p:ph type="body"/>
          </p:nvPr>
        </p:nvSpPr>
        <p:spPr>
          <a:xfrm>
            <a:off x="80244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4"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45" name="PlaceHolder 2"/>
          <p:cNvSpPr>
            <a:spLocks noGrp="1"/>
          </p:cNvSpPr>
          <p:nvPr>
            <p:ph type="subTitle"/>
          </p:nvPr>
        </p:nvSpPr>
        <p:spPr>
          <a:xfrm>
            <a:off x="802440" y="1591200"/>
            <a:ext cx="7543440" cy="30376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47" name="PlaceHolder 2"/>
          <p:cNvSpPr>
            <a:spLocks noGrp="1"/>
          </p:cNvSpPr>
          <p:nvPr>
            <p:ph type="body"/>
          </p:nvPr>
        </p:nvSpPr>
        <p:spPr>
          <a:xfrm>
            <a:off x="802440" y="1591200"/>
            <a:ext cx="754344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7" name="PlaceHolder 2"/>
          <p:cNvSpPr>
            <a:spLocks noGrp="1"/>
          </p:cNvSpPr>
          <p:nvPr>
            <p:ph type="body"/>
          </p:nvPr>
        </p:nvSpPr>
        <p:spPr>
          <a:xfrm>
            <a:off x="80244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
        <p:nvSpPr>
          <p:cNvPr id="18" name="PlaceHolder 3"/>
          <p:cNvSpPr>
            <a:spLocks noGrp="1"/>
          </p:cNvSpPr>
          <p:nvPr>
            <p:ph type="body"/>
          </p:nvPr>
        </p:nvSpPr>
        <p:spPr>
          <a:xfrm>
            <a:off x="466776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49" name="PlaceHolder 2"/>
          <p:cNvSpPr>
            <a:spLocks noGrp="1"/>
          </p:cNvSpPr>
          <p:nvPr>
            <p:ph type="body"/>
          </p:nvPr>
        </p:nvSpPr>
        <p:spPr>
          <a:xfrm>
            <a:off x="80244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
        <p:nvSpPr>
          <p:cNvPr id="150" name="PlaceHolder 3"/>
          <p:cNvSpPr>
            <a:spLocks noGrp="1"/>
          </p:cNvSpPr>
          <p:nvPr>
            <p:ph type="body"/>
          </p:nvPr>
        </p:nvSpPr>
        <p:spPr>
          <a:xfrm>
            <a:off x="466776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 name="PlaceHolder 1"/>
          <p:cNvSpPr>
            <a:spLocks noGrp="1"/>
          </p:cNvSpPr>
          <p:nvPr>
            <p:ph type="subTitle"/>
          </p:nvPr>
        </p:nvSpPr>
        <p:spPr>
          <a:xfrm>
            <a:off x="802440" y="363600"/>
            <a:ext cx="7543440" cy="559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54"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55" name="PlaceHolder 3"/>
          <p:cNvSpPr>
            <a:spLocks noGrp="1"/>
          </p:cNvSpPr>
          <p:nvPr>
            <p:ph type="body"/>
          </p:nvPr>
        </p:nvSpPr>
        <p:spPr>
          <a:xfrm>
            <a:off x="80244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56" name="PlaceHolder 4"/>
          <p:cNvSpPr>
            <a:spLocks noGrp="1"/>
          </p:cNvSpPr>
          <p:nvPr>
            <p:ph type="body"/>
          </p:nvPr>
        </p:nvSpPr>
        <p:spPr>
          <a:xfrm>
            <a:off x="466776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58" name="PlaceHolder 2"/>
          <p:cNvSpPr>
            <a:spLocks noGrp="1"/>
          </p:cNvSpPr>
          <p:nvPr>
            <p:ph type="body"/>
          </p:nvPr>
        </p:nvSpPr>
        <p:spPr>
          <a:xfrm>
            <a:off x="80244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
        <p:nvSpPr>
          <p:cNvPr id="159"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60" name="PlaceHolder 4"/>
          <p:cNvSpPr>
            <a:spLocks noGrp="1"/>
          </p:cNvSpPr>
          <p:nvPr>
            <p:ph type="body"/>
          </p:nvPr>
        </p:nvSpPr>
        <p:spPr>
          <a:xfrm>
            <a:off x="466776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62"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63"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64" name="PlaceHolder 4"/>
          <p:cNvSpPr>
            <a:spLocks noGrp="1"/>
          </p:cNvSpPr>
          <p:nvPr>
            <p:ph type="body"/>
          </p:nvPr>
        </p:nvSpPr>
        <p:spPr>
          <a:xfrm>
            <a:off x="802440" y="317772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66" name="PlaceHolder 2"/>
          <p:cNvSpPr>
            <a:spLocks noGrp="1"/>
          </p:cNvSpPr>
          <p:nvPr>
            <p:ph type="body"/>
          </p:nvPr>
        </p:nvSpPr>
        <p:spPr>
          <a:xfrm>
            <a:off x="802440" y="159120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67" name="PlaceHolder 3"/>
          <p:cNvSpPr>
            <a:spLocks noGrp="1"/>
          </p:cNvSpPr>
          <p:nvPr>
            <p:ph type="body"/>
          </p:nvPr>
        </p:nvSpPr>
        <p:spPr>
          <a:xfrm>
            <a:off x="802440" y="317772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69"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70"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71" name="PlaceHolder 4"/>
          <p:cNvSpPr>
            <a:spLocks noGrp="1"/>
          </p:cNvSpPr>
          <p:nvPr>
            <p:ph type="body"/>
          </p:nvPr>
        </p:nvSpPr>
        <p:spPr>
          <a:xfrm>
            <a:off x="466776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72" name="PlaceHolder 5"/>
          <p:cNvSpPr>
            <a:spLocks noGrp="1"/>
          </p:cNvSpPr>
          <p:nvPr>
            <p:ph type="body"/>
          </p:nvPr>
        </p:nvSpPr>
        <p:spPr>
          <a:xfrm>
            <a:off x="80244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174" name="PlaceHolder 2"/>
          <p:cNvSpPr>
            <a:spLocks noGrp="1"/>
          </p:cNvSpPr>
          <p:nvPr>
            <p:ph type="body"/>
          </p:nvPr>
        </p:nvSpPr>
        <p:spPr>
          <a:xfrm>
            <a:off x="80244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75" name="PlaceHolder 3"/>
          <p:cNvSpPr>
            <a:spLocks noGrp="1"/>
          </p:cNvSpPr>
          <p:nvPr>
            <p:ph type="body"/>
          </p:nvPr>
        </p:nvSpPr>
        <p:spPr>
          <a:xfrm>
            <a:off x="335304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76" name="PlaceHolder 4"/>
          <p:cNvSpPr>
            <a:spLocks noGrp="1"/>
          </p:cNvSpPr>
          <p:nvPr>
            <p:ph type="body"/>
          </p:nvPr>
        </p:nvSpPr>
        <p:spPr>
          <a:xfrm>
            <a:off x="5904000" y="159120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77" name="PlaceHolder 5"/>
          <p:cNvSpPr>
            <a:spLocks noGrp="1"/>
          </p:cNvSpPr>
          <p:nvPr>
            <p:ph type="body"/>
          </p:nvPr>
        </p:nvSpPr>
        <p:spPr>
          <a:xfrm>
            <a:off x="590400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78" name="PlaceHolder 6"/>
          <p:cNvSpPr>
            <a:spLocks noGrp="1"/>
          </p:cNvSpPr>
          <p:nvPr>
            <p:ph type="body"/>
          </p:nvPr>
        </p:nvSpPr>
        <p:spPr>
          <a:xfrm>
            <a:off x="335304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179" name="PlaceHolder 7"/>
          <p:cNvSpPr>
            <a:spLocks noGrp="1"/>
          </p:cNvSpPr>
          <p:nvPr>
            <p:ph type="body"/>
          </p:nvPr>
        </p:nvSpPr>
        <p:spPr>
          <a:xfrm>
            <a:off x="802440" y="3177720"/>
            <a:ext cx="242892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02440" y="363600"/>
            <a:ext cx="7543440" cy="5594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22"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23" name="PlaceHolder 3"/>
          <p:cNvSpPr>
            <a:spLocks noGrp="1"/>
          </p:cNvSpPr>
          <p:nvPr>
            <p:ph type="body"/>
          </p:nvPr>
        </p:nvSpPr>
        <p:spPr>
          <a:xfrm>
            <a:off x="80244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24" name="PlaceHolder 4"/>
          <p:cNvSpPr>
            <a:spLocks noGrp="1"/>
          </p:cNvSpPr>
          <p:nvPr>
            <p:ph type="body"/>
          </p:nvPr>
        </p:nvSpPr>
        <p:spPr>
          <a:xfrm>
            <a:off x="466776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26" name="PlaceHolder 2"/>
          <p:cNvSpPr>
            <a:spLocks noGrp="1"/>
          </p:cNvSpPr>
          <p:nvPr>
            <p:ph type="body"/>
          </p:nvPr>
        </p:nvSpPr>
        <p:spPr>
          <a:xfrm>
            <a:off x="802440" y="1591200"/>
            <a:ext cx="3681000" cy="3037680"/>
          </a:xfrm>
          <a:prstGeom prst="rect">
            <a:avLst/>
          </a:prstGeom>
        </p:spPr>
        <p:txBody>
          <a:bodyPr lIns="0" rIns="0" tIns="0" bIns="0">
            <a:normAutofit/>
          </a:bodyPr>
          <a:p>
            <a:endParaRPr b="0" lang="en-US" sz="1500" spc="-1" strike="noStrike">
              <a:solidFill>
                <a:srgbClr val="000000"/>
              </a:solidFill>
              <a:latin typeface="Rockwell"/>
            </a:endParaRPr>
          </a:p>
        </p:txBody>
      </p:sp>
      <p:sp>
        <p:nvSpPr>
          <p:cNvPr id="27"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28" name="PlaceHolder 4"/>
          <p:cNvSpPr>
            <a:spLocks noGrp="1"/>
          </p:cNvSpPr>
          <p:nvPr>
            <p:ph type="body"/>
          </p:nvPr>
        </p:nvSpPr>
        <p:spPr>
          <a:xfrm>
            <a:off x="4667760" y="317772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02440" y="363600"/>
            <a:ext cx="7543440" cy="1206720"/>
          </a:xfrm>
          <a:prstGeom prst="rect">
            <a:avLst/>
          </a:prstGeom>
        </p:spPr>
        <p:txBody>
          <a:bodyPr lIns="0" rIns="0" tIns="0" bIns="0" anchor="ctr"/>
          <a:p>
            <a:endParaRPr b="0" lang="en-US" sz="1400" spc="-1" strike="noStrike">
              <a:solidFill>
                <a:srgbClr val="000000"/>
              </a:solidFill>
              <a:latin typeface="Arial"/>
            </a:endParaRPr>
          </a:p>
        </p:txBody>
      </p:sp>
      <p:sp>
        <p:nvSpPr>
          <p:cNvPr id="30" name="PlaceHolder 2"/>
          <p:cNvSpPr>
            <a:spLocks noGrp="1"/>
          </p:cNvSpPr>
          <p:nvPr>
            <p:ph type="body"/>
          </p:nvPr>
        </p:nvSpPr>
        <p:spPr>
          <a:xfrm>
            <a:off x="80244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31" name="PlaceHolder 3"/>
          <p:cNvSpPr>
            <a:spLocks noGrp="1"/>
          </p:cNvSpPr>
          <p:nvPr>
            <p:ph type="body"/>
          </p:nvPr>
        </p:nvSpPr>
        <p:spPr>
          <a:xfrm>
            <a:off x="4667760" y="1591200"/>
            <a:ext cx="3681000" cy="1448640"/>
          </a:xfrm>
          <a:prstGeom prst="rect">
            <a:avLst/>
          </a:prstGeom>
        </p:spPr>
        <p:txBody>
          <a:bodyPr lIns="0" rIns="0" tIns="0" bIns="0">
            <a:normAutofit/>
          </a:bodyPr>
          <a:p>
            <a:endParaRPr b="0" lang="en-US" sz="1500" spc="-1" strike="noStrike">
              <a:solidFill>
                <a:srgbClr val="000000"/>
              </a:solidFill>
              <a:latin typeface="Rockwell"/>
            </a:endParaRPr>
          </a:p>
        </p:txBody>
      </p:sp>
      <p:sp>
        <p:nvSpPr>
          <p:cNvPr id="32" name="PlaceHolder 4"/>
          <p:cNvSpPr>
            <a:spLocks noGrp="1"/>
          </p:cNvSpPr>
          <p:nvPr>
            <p:ph type="body"/>
          </p:nvPr>
        </p:nvSpPr>
        <p:spPr>
          <a:xfrm>
            <a:off x="802440" y="3177720"/>
            <a:ext cx="7543440" cy="1448640"/>
          </a:xfrm>
          <a:prstGeom prst="rect">
            <a:avLst/>
          </a:prstGeom>
        </p:spPr>
        <p:txBody>
          <a:bodyPr lIns="0" rIns="0" tIns="0" bIns="0">
            <a:normAutofit/>
          </a:bodyPr>
          <a:p>
            <a:endParaRPr b="0" lang="en-US" sz="1500" spc="-1" strike="noStrike">
              <a:solidFill>
                <a:srgbClr val="000000"/>
              </a:solidFill>
              <a:latin typeface="Rockwel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8551440" y="4672440"/>
            <a:ext cx="342720" cy="342720"/>
          </a:xfrm>
          <a:prstGeom prst="ellipse">
            <a:avLst/>
          </a:prstGeom>
          <a:blipFill>
            <a:blip r:embed="rId2"/>
            <a:tile/>
          </a:blipFill>
          <a:ln w="25560">
            <a:noFill/>
          </a:ln>
        </p:spPr>
        <p:style>
          <a:lnRef idx="0"/>
          <a:fillRef idx="0"/>
          <a:effectRef idx="0"/>
          <a:fontRef idx="minor"/>
        </p:style>
      </p:sp>
      <p:sp>
        <p:nvSpPr>
          <p:cNvPr id="1" name="CustomShape 2"/>
          <p:cNvSpPr/>
          <p:nvPr/>
        </p:nvSpPr>
        <p:spPr>
          <a:xfrm>
            <a:off x="8573040" y="4694040"/>
            <a:ext cx="298800" cy="298800"/>
          </a:xfrm>
          <a:prstGeom prst="ellipse">
            <a:avLst/>
          </a:prstGeom>
          <a:noFill/>
          <a:ln w="12600">
            <a:solidFill>
              <a:srgbClr val="ffffff"/>
            </a:solidFill>
            <a:round/>
          </a:ln>
        </p:spPr>
        <p:style>
          <a:lnRef idx="0"/>
          <a:fillRef idx="0"/>
          <a:effectRef idx="0"/>
          <a:fontRef idx="minor"/>
        </p:style>
      </p:sp>
      <p:sp>
        <p:nvSpPr>
          <p:cNvPr id="2" name="CustomShape 3"/>
          <p:cNvSpPr/>
          <p:nvPr/>
        </p:nvSpPr>
        <p:spPr>
          <a:xfrm>
            <a:off x="690480" y="1010160"/>
            <a:ext cx="7666920" cy="60120"/>
          </a:xfrm>
          <a:prstGeom prst="rect">
            <a:avLst/>
          </a:prstGeom>
          <a:blipFill>
            <a:blip r:embed="rId3"/>
            <a:tile/>
          </a:blip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690480" y="3224880"/>
            <a:ext cx="7666920" cy="60120"/>
          </a:xfrm>
          <a:prstGeom prst="rect">
            <a:avLst/>
          </a:prstGeom>
          <a:blipFill>
            <a:blip r:embed="rId4"/>
            <a:tile/>
          </a:blip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690480" y="1113480"/>
            <a:ext cx="7666920" cy="2057040"/>
          </a:xfrm>
          <a:prstGeom prst="rect">
            <a:avLst/>
          </a:prstGeom>
          <a:blipFill>
            <a:blip r:embed="rId5"/>
            <a:tile/>
          </a:blip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7237080" y="3051720"/>
            <a:ext cx="810360" cy="810360"/>
          </a:xfrm>
          <a:prstGeom prst="ellipse">
            <a:avLst/>
          </a:prstGeom>
          <a:blipFill>
            <a:blip r:embed="rId6"/>
            <a:tile/>
          </a:blipFill>
          <a:ln w="25560">
            <a:noFill/>
          </a:ln>
        </p:spPr>
        <p:style>
          <a:lnRef idx="0"/>
          <a:fillRef idx="0"/>
          <a:effectRef idx="0"/>
          <a:fontRef idx="minor"/>
        </p:style>
      </p:sp>
      <p:sp>
        <p:nvSpPr>
          <p:cNvPr id="6" name="CustomShape 7"/>
          <p:cNvSpPr/>
          <p:nvPr/>
        </p:nvSpPr>
        <p:spPr>
          <a:xfrm>
            <a:off x="7318080" y="3132720"/>
            <a:ext cx="648360" cy="648360"/>
          </a:xfrm>
          <a:prstGeom prst="ellipse">
            <a:avLst/>
          </a:prstGeom>
          <a:noFill/>
          <a:ln w="25560">
            <a:solidFill>
              <a:srgbClr val="ffffff"/>
            </a:solidFill>
            <a:round/>
          </a:ln>
        </p:spPr>
        <p:style>
          <a:lnRef idx="0"/>
          <a:fillRef idx="0"/>
          <a:effectRef idx="0"/>
          <a:fontRef idx="minor"/>
        </p:style>
      </p:sp>
      <p:sp>
        <p:nvSpPr>
          <p:cNvPr id="7" name="PlaceHolder 8"/>
          <p:cNvSpPr>
            <a:spLocks noGrp="1"/>
          </p:cNvSpPr>
          <p:nvPr>
            <p:ph type="title"/>
          </p:nvPr>
        </p:nvSpPr>
        <p:spPr>
          <a:xfrm>
            <a:off x="788760" y="1074240"/>
            <a:ext cx="7475040" cy="2276640"/>
          </a:xfrm>
          <a:prstGeom prst="rect">
            <a:avLst/>
          </a:prstGeom>
        </p:spPr>
        <p:txBody>
          <a:bodyPr anchor="ctr"/>
          <a:p>
            <a:pPr>
              <a:lnSpc>
                <a:spcPct val="80000"/>
              </a:lnSpc>
            </a:pPr>
            <a:r>
              <a:rPr b="0" lang="en-US" sz="7200" spc="-1" strike="noStrike" cap="all">
                <a:solidFill>
                  <a:srgbClr val="000000"/>
                </a:solidFill>
                <a:latin typeface="Rockwell Condensed"/>
              </a:rPr>
              <a:t>Click to edit Master title style</a:t>
            </a:r>
            <a:endParaRPr b="0" lang="en-US" sz="7200" spc="-1" strike="noStrike">
              <a:solidFill>
                <a:srgbClr val="000000"/>
              </a:solidFill>
              <a:latin typeface="Arial"/>
            </a:endParaRPr>
          </a:p>
        </p:txBody>
      </p:sp>
      <p:sp>
        <p:nvSpPr>
          <p:cNvPr id="8" name="PlaceHolder 9"/>
          <p:cNvSpPr>
            <a:spLocks noGrp="1"/>
          </p:cNvSpPr>
          <p:nvPr>
            <p:ph type="dt"/>
          </p:nvPr>
        </p:nvSpPr>
        <p:spPr>
          <a:xfrm>
            <a:off x="5973480" y="4704480"/>
            <a:ext cx="2454840" cy="273600"/>
          </a:xfrm>
          <a:prstGeom prst="rect">
            <a:avLst/>
          </a:prstGeom>
        </p:spPr>
        <p:txBody>
          <a:bodyPr anchor="ctr"/>
          <a:p>
            <a:pPr algn="r">
              <a:lnSpc>
                <a:spcPct val="100000"/>
              </a:lnSpc>
            </a:pPr>
            <a:fld id="{15FB9E9A-106E-4A19-9B19-D1DFFBC4C8D6}" type="datetime">
              <a:rPr b="0" lang="en-US" sz="830" spc="-1" strike="noStrike">
                <a:solidFill>
                  <a:srgbClr val="696464"/>
                </a:solidFill>
                <a:latin typeface="Arial"/>
                <a:ea typeface="Arial"/>
              </a:rPr>
              <a:t>11/26/18</a:t>
            </a:fld>
            <a:endParaRPr b="0" lang="en-US" sz="830" spc="-1" strike="noStrike">
              <a:latin typeface="Times New Roman"/>
            </a:endParaRPr>
          </a:p>
        </p:txBody>
      </p:sp>
      <p:sp>
        <p:nvSpPr>
          <p:cNvPr id="9" name="PlaceHolder 10"/>
          <p:cNvSpPr>
            <a:spLocks noGrp="1"/>
          </p:cNvSpPr>
          <p:nvPr>
            <p:ph type="ftr"/>
          </p:nvPr>
        </p:nvSpPr>
        <p:spPr>
          <a:xfrm>
            <a:off x="816120" y="4704480"/>
            <a:ext cx="4745520" cy="273600"/>
          </a:xfrm>
          <a:prstGeom prst="rect">
            <a:avLst/>
          </a:prstGeom>
        </p:spPr>
        <p:txBody>
          <a:bodyPr anchor="ctr"/>
          <a:p>
            <a:endParaRPr b="0" lang="en-US" sz="2400" spc="-1" strike="noStrike">
              <a:latin typeface="Times New Roman"/>
            </a:endParaRPr>
          </a:p>
        </p:txBody>
      </p:sp>
      <p:sp>
        <p:nvSpPr>
          <p:cNvPr id="10" name="PlaceHolder 11"/>
          <p:cNvSpPr>
            <a:spLocks noGrp="1"/>
          </p:cNvSpPr>
          <p:nvPr>
            <p:ph type="sldNum"/>
          </p:nvPr>
        </p:nvSpPr>
        <p:spPr>
          <a:xfrm>
            <a:off x="7194600" y="3216960"/>
            <a:ext cx="894960" cy="479880"/>
          </a:xfrm>
          <a:prstGeom prst="rect">
            <a:avLst/>
          </a:prstGeom>
        </p:spPr>
        <p:txBody>
          <a:bodyPr anchor="ctr"/>
          <a:p>
            <a:pPr algn="r">
              <a:lnSpc>
                <a:spcPct val="100000"/>
              </a:lnSpc>
            </a:pPr>
            <a:fld id="{7CD00BE8-E48F-4CC3-BE30-EC64206DFB25}" type="slidenum">
              <a:rPr b="1" lang="en-US" sz="1000" spc="-1" strike="noStrike">
                <a:solidFill>
                  <a:srgbClr val="696464"/>
                </a:solidFill>
                <a:latin typeface="Rockwell Condensed"/>
                <a:ea typeface="Arial"/>
              </a:rPr>
              <a:t>&lt;number&gt;</a:t>
            </a:fld>
            <a:endParaRPr b="0" lang="en-US" sz="1000" spc="-1" strike="noStrike">
              <a:latin typeface="Times New Roman"/>
            </a:endParaRPr>
          </a:p>
        </p:txBody>
      </p:sp>
      <p:sp>
        <p:nvSpPr>
          <p:cNvPr id="11" name="PlaceHolder 1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500" spc="-1" strike="noStrike">
                <a:solidFill>
                  <a:srgbClr val="000000"/>
                </a:solidFill>
                <a:latin typeface="Rockwell"/>
              </a:rPr>
              <a:t>Click to edit the outline text format</a:t>
            </a:r>
            <a:endParaRPr b="0" lang="en-US" sz="1500" spc="-1" strike="noStrike">
              <a:solidFill>
                <a:srgbClr val="000000"/>
              </a:solidFill>
              <a:latin typeface="Rockwel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Rockwell"/>
              </a:rPr>
              <a:t>Second Outline Level</a:t>
            </a:r>
            <a:endParaRPr b="0" lang="en-US" sz="1200" spc="-1" strike="noStrike">
              <a:solidFill>
                <a:srgbClr val="000000"/>
              </a:solidFill>
              <a:latin typeface="Rockwel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Rockwell"/>
              </a:rPr>
              <a:t>Third Outline Level</a:t>
            </a:r>
            <a:endParaRPr b="0" lang="en-US" sz="1200" spc="-1" strike="noStrike">
              <a:solidFill>
                <a:srgbClr val="000000"/>
              </a:solidFill>
              <a:latin typeface="Rockwel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Rockwell"/>
              </a:rPr>
              <a:t>Fourth Outline Level</a:t>
            </a:r>
            <a:endParaRPr b="0" lang="en-US" sz="1200" spc="-1" strike="noStrike">
              <a:solidFill>
                <a:srgbClr val="000000"/>
              </a:solidFill>
              <a:latin typeface="Rockwel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Rockwell"/>
              </a:rPr>
              <a:t>Fifth Outline Level</a:t>
            </a:r>
            <a:endParaRPr b="0" lang="en-US" sz="2000" spc="-1" strike="noStrike">
              <a:solidFill>
                <a:srgbClr val="000000"/>
              </a:solidFill>
              <a:latin typeface="Rockwel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Rockwell"/>
              </a:rPr>
              <a:t>Sixth Outline Level</a:t>
            </a:r>
            <a:endParaRPr b="0" lang="en-US" sz="2000" spc="-1" strike="noStrike">
              <a:solidFill>
                <a:srgbClr val="000000"/>
              </a:solidFill>
              <a:latin typeface="Rockwel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Rockwell"/>
              </a:rPr>
              <a:t>Seventh Outline Level</a:t>
            </a:r>
            <a:endParaRPr b="0" lang="en-US" sz="2000" spc="-1" strike="noStrike">
              <a:solidFill>
                <a:srgbClr val="000000"/>
              </a:solidFill>
              <a:latin typeface="Rockwel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8551440" y="4672440"/>
            <a:ext cx="342720" cy="342720"/>
          </a:xfrm>
          <a:prstGeom prst="ellipse">
            <a:avLst/>
          </a:prstGeom>
          <a:blipFill>
            <a:blip r:embed="rId2"/>
            <a:tile/>
          </a:blipFill>
          <a:ln w="25560">
            <a:noFill/>
          </a:ln>
        </p:spPr>
        <p:style>
          <a:lnRef idx="0"/>
          <a:fillRef idx="0"/>
          <a:effectRef idx="0"/>
          <a:fontRef idx="minor"/>
        </p:style>
      </p:sp>
      <p:sp>
        <p:nvSpPr>
          <p:cNvPr id="49" name="CustomShape 2"/>
          <p:cNvSpPr/>
          <p:nvPr/>
        </p:nvSpPr>
        <p:spPr>
          <a:xfrm>
            <a:off x="8573040" y="4694040"/>
            <a:ext cx="298800" cy="298800"/>
          </a:xfrm>
          <a:prstGeom prst="ellipse">
            <a:avLst/>
          </a:prstGeom>
          <a:noFill/>
          <a:ln w="12600">
            <a:solidFill>
              <a:srgbClr val="ffffff"/>
            </a:solidFill>
            <a:round/>
          </a:ln>
        </p:spPr>
        <p:style>
          <a:lnRef idx="0"/>
          <a:fillRef idx="0"/>
          <a:effectRef idx="0"/>
          <a:fontRef idx="minor"/>
        </p:style>
      </p:sp>
      <p:sp>
        <p:nvSpPr>
          <p:cNvPr id="50" name="PlaceHolder 3"/>
          <p:cNvSpPr>
            <a:spLocks noGrp="1"/>
          </p:cNvSpPr>
          <p:nvPr>
            <p:ph type="dt"/>
          </p:nvPr>
        </p:nvSpPr>
        <p:spPr>
          <a:xfrm>
            <a:off x="5973480" y="4704480"/>
            <a:ext cx="2454840" cy="273600"/>
          </a:xfrm>
          <a:prstGeom prst="rect">
            <a:avLst/>
          </a:prstGeom>
        </p:spPr>
        <p:txBody>
          <a:bodyPr anchor="ctr"/>
          <a:p>
            <a:pPr algn="r">
              <a:lnSpc>
                <a:spcPct val="100000"/>
              </a:lnSpc>
            </a:pPr>
            <a:fld id="{438B8ECC-203B-41BC-A478-D58B9245E1D4}" type="datetime">
              <a:rPr b="0" lang="en-US" sz="830" spc="-1" strike="noStrike">
                <a:solidFill>
                  <a:srgbClr val="696464"/>
                </a:solidFill>
                <a:latin typeface="Arial"/>
                <a:ea typeface="Arial"/>
              </a:rPr>
              <a:t>11/26/18</a:t>
            </a:fld>
            <a:endParaRPr b="0" lang="en-US" sz="830" spc="-1" strike="noStrike">
              <a:latin typeface="Times New Roman"/>
            </a:endParaRPr>
          </a:p>
        </p:txBody>
      </p:sp>
      <p:sp>
        <p:nvSpPr>
          <p:cNvPr id="51" name="PlaceHolder 4"/>
          <p:cNvSpPr>
            <a:spLocks noGrp="1"/>
          </p:cNvSpPr>
          <p:nvPr>
            <p:ph type="ftr"/>
          </p:nvPr>
        </p:nvSpPr>
        <p:spPr>
          <a:xfrm>
            <a:off x="816120" y="4704480"/>
            <a:ext cx="4745520" cy="273600"/>
          </a:xfrm>
          <a:prstGeom prst="rect">
            <a:avLst/>
          </a:prstGeom>
        </p:spPr>
        <p:txBody>
          <a:bodyPr anchor="ctr"/>
          <a:p>
            <a:endParaRPr b="0" lang="en-US" sz="2400" spc="-1" strike="noStrike">
              <a:latin typeface="Times New Roman"/>
            </a:endParaRPr>
          </a:p>
        </p:txBody>
      </p:sp>
      <p:sp>
        <p:nvSpPr>
          <p:cNvPr id="52" name="PlaceHolder 5"/>
          <p:cNvSpPr>
            <a:spLocks noGrp="1"/>
          </p:cNvSpPr>
          <p:nvPr>
            <p:ph type="sldNum"/>
          </p:nvPr>
        </p:nvSpPr>
        <p:spPr>
          <a:xfrm>
            <a:off x="8483400" y="4704480"/>
            <a:ext cx="479880" cy="273600"/>
          </a:xfrm>
          <a:prstGeom prst="rect">
            <a:avLst/>
          </a:prstGeom>
        </p:spPr>
        <p:txBody>
          <a:bodyPr anchor="ctr"/>
          <a:p>
            <a:pPr algn="ctr">
              <a:lnSpc>
                <a:spcPct val="100000"/>
              </a:lnSpc>
            </a:pPr>
            <a:fld id="{21404B05-DEC6-4DB9-B0E5-85AD3870101B}" type="slidenum">
              <a:rPr b="1" lang="en-US" sz="1050" spc="-1" strike="noStrike">
                <a:solidFill>
                  <a:srgbClr val="ffffff"/>
                </a:solidFill>
                <a:latin typeface="Rockwell Condensed"/>
                <a:ea typeface="Arial"/>
              </a:rPr>
              <a:t>&lt;number&gt;</a:t>
            </a:fld>
            <a:endParaRPr b="0" lang="en-US" sz="1050" spc="-1" strike="noStrike">
              <a:latin typeface="Times New Roman"/>
            </a:endParaRPr>
          </a:p>
        </p:txBody>
      </p:sp>
      <p:sp>
        <p:nvSpPr>
          <p:cNvPr id="53" name="PlaceHolder 6"/>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54"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500" spc="-1" strike="noStrike">
                <a:solidFill>
                  <a:srgbClr val="000000"/>
                </a:solidFill>
                <a:latin typeface="Rockwell"/>
              </a:rPr>
              <a:t>Click to edit the outline text format</a:t>
            </a:r>
            <a:endParaRPr b="0" lang="en-US" sz="1500" spc="-1" strike="noStrike">
              <a:solidFill>
                <a:srgbClr val="000000"/>
              </a:solidFill>
              <a:latin typeface="Rockwel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Rockwell"/>
              </a:rPr>
              <a:t>Second Outline Level</a:t>
            </a:r>
            <a:endParaRPr b="0" lang="en-US" sz="1200" spc="-1" strike="noStrike">
              <a:solidFill>
                <a:srgbClr val="000000"/>
              </a:solidFill>
              <a:latin typeface="Rockwel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Rockwell"/>
              </a:rPr>
              <a:t>Third Outline Level</a:t>
            </a:r>
            <a:endParaRPr b="0" lang="en-US" sz="1200" spc="-1" strike="noStrike">
              <a:solidFill>
                <a:srgbClr val="000000"/>
              </a:solidFill>
              <a:latin typeface="Rockwel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Rockwell"/>
              </a:rPr>
              <a:t>Fourth Outline Level</a:t>
            </a:r>
            <a:endParaRPr b="0" lang="en-US" sz="1200" spc="-1" strike="noStrike">
              <a:solidFill>
                <a:srgbClr val="000000"/>
              </a:solidFill>
              <a:latin typeface="Rockwel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Rockwell"/>
              </a:rPr>
              <a:t>Fifth Outline Level</a:t>
            </a:r>
            <a:endParaRPr b="0" lang="en-US" sz="2000" spc="-1" strike="noStrike">
              <a:solidFill>
                <a:srgbClr val="000000"/>
              </a:solidFill>
              <a:latin typeface="Rockwel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Rockwell"/>
              </a:rPr>
              <a:t>Sixth Outline Level</a:t>
            </a:r>
            <a:endParaRPr b="0" lang="en-US" sz="2000" spc="-1" strike="noStrike">
              <a:solidFill>
                <a:srgbClr val="000000"/>
              </a:solidFill>
              <a:latin typeface="Rockwel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Rockwell"/>
              </a:rPr>
              <a:t>Seventh Outline Level</a:t>
            </a:r>
            <a:endParaRPr b="0" lang="en-US" sz="2000" spc="-1" strike="noStrike">
              <a:solidFill>
                <a:srgbClr val="000000"/>
              </a:solidFill>
              <a:latin typeface="Rockwel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 name="CustomShape 1"/>
          <p:cNvSpPr/>
          <p:nvPr/>
        </p:nvSpPr>
        <p:spPr>
          <a:xfrm>
            <a:off x="8551440" y="4672440"/>
            <a:ext cx="342720" cy="342720"/>
          </a:xfrm>
          <a:prstGeom prst="ellipse">
            <a:avLst/>
          </a:prstGeom>
          <a:blipFill>
            <a:blip r:embed="rId2"/>
            <a:tile/>
          </a:blipFill>
          <a:ln w="25560">
            <a:noFill/>
          </a:ln>
        </p:spPr>
        <p:style>
          <a:lnRef idx="0"/>
          <a:fillRef idx="0"/>
          <a:effectRef idx="0"/>
          <a:fontRef idx="minor"/>
        </p:style>
      </p:sp>
      <p:sp>
        <p:nvSpPr>
          <p:cNvPr id="92" name="CustomShape 2"/>
          <p:cNvSpPr/>
          <p:nvPr/>
        </p:nvSpPr>
        <p:spPr>
          <a:xfrm>
            <a:off x="8573040" y="4694040"/>
            <a:ext cx="298800" cy="298800"/>
          </a:xfrm>
          <a:prstGeom prst="ellipse">
            <a:avLst/>
          </a:prstGeom>
          <a:noFill/>
          <a:ln w="12600">
            <a:solidFill>
              <a:srgbClr val="ffffff"/>
            </a:solidFill>
            <a:round/>
          </a:ln>
        </p:spPr>
        <p:style>
          <a:lnRef idx="0"/>
          <a:fillRef idx="0"/>
          <a:effectRef idx="0"/>
          <a:fontRef idx="minor"/>
        </p:style>
      </p:sp>
      <p:sp>
        <p:nvSpPr>
          <p:cNvPr id="93" name="CustomShape 3"/>
          <p:cNvSpPr/>
          <p:nvPr/>
        </p:nvSpPr>
        <p:spPr>
          <a:xfrm>
            <a:off x="0" y="3688560"/>
            <a:ext cx="9143640" cy="1454760"/>
          </a:xfrm>
          <a:prstGeom prst="rect">
            <a:avLst/>
          </a:prstGeom>
          <a:blipFill>
            <a:blip r:embed="rId3"/>
            <a:tile/>
          </a:blipFill>
          <a:ln>
            <a:noFill/>
          </a:ln>
        </p:spPr>
        <p:style>
          <a:lnRef idx="2">
            <a:schemeClr val="accent1">
              <a:shade val="50000"/>
            </a:schemeClr>
          </a:lnRef>
          <a:fillRef idx="1">
            <a:schemeClr val="accent1"/>
          </a:fillRef>
          <a:effectRef idx="0">
            <a:schemeClr val="accent1"/>
          </a:effectRef>
          <a:fontRef idx="minor"/>
        </p:style>
      </p:sp>
      <p:sp>
        <p:nvSpPr>
          <p:cNvPr id="94" name="PlaceHolder 4"/>
          <p:cNvSpPr>
            <a:spLocks noGrp="1"/>
          </p:cNvSpPr>
          <p:nvPr>
            <p:ph type="title"/>
          </p:nvPr>
        </p:nvSpPr>
        <p:spPr>
          <a:xfrm>
            <a:off x="1625400" y="919080"/>
            <a:ext cx="6960600" cy="2639880"/>
          </a:xfrm>
          <a:prstGeom prst="rect">
            <a:avLst/>
          </a:prstGeom>
        </p:spPr>
        <p:txBody>
          <a:bodyPr anchor="ctr">
            <a:normAutofit/>
          </a:bodyPr>
          <a:p>
            <a:pPr>
              <a:lnSpc>
                <a:spcPct val="80000"/>
              </a:lnSpc>
            </a:pPr>
            <a:r>
              <a:rPr b="0" lang="en-US" sz="6000" spc="-1" strike="noStrike" cap="all">
                <a:solidFill>
                  <a:srgbClr val="000000"/>
                </a:solidFill>
                <a:latin typeface="Rockwell Condensed"/>
              </a:rPr>
              <a:t>Click to edit Master title style</a:t>
            </a:r>
            <a:endParaRPr b="0" lang="en-US" sz="6000" spc="-1" strike="noStrike">
              <a:solidFill>
                <a:srgbClr val="000000"/>
              </a:solidFill>
              <a:latin typeface="Arial"/>
            </a:endParaRPr>
          </a:p>
        </p:txBody>
      </p:sp>
      <p:sp>
        <p:nvSpPr>
          <p:cNvPr id="95" name="PlaceHolder 5"/>
          <p:cNvSpPr>
            <a:spLocks noGrp="1"/>
          </p:cNvSpPr>
          <p:nvPr>
            <p:ph type="body"/>
          </p:nvPr>
        </p:nvSpPr>
        <p:spPr>
          <a:xfrm>
            <a:off x="1624320" y="3764880"/>
            <a:ext cx="6789240" cy="799920"/>
          </a:xfrm>
          <a:prstGeom prst="rect">
            <a:avLst/>
          </a:prstGeom>
        </p:spPr>
        <p:txBody>
          <a:bodyPr>
            <a:normAutofit/>
          </a:bodyPr>
          <a:p>
            <a:pPr>
              <a:lnSpc>
                <a:spcPct val="100000"/>
              </a:lnSpc>
              <a:spcBef>
                <a:spcPts val="901"/>
              </a:spcBef>
            </a:pPr>
            <a:r>
              <a:rPr b="0" lang="en-US" sz="1500" spc="-1" strike="noStrike">
                <a:solidFill>
                  <a:srgbClr val="000000"/>
                </a:solidFill>
                <a:latin typeface="Rockwell"/>
              </a:rPr>
              <a:t>Click to edit Master text styles</a:t>
            </a:r>
            <a:endParaRPr b="0" lang="en-US" sz="1500" spc="-1" strike="noStrike">
              <a:solidFill>
                <a:srgbClr val="000000"/>
              </a:solidFill>
              <a:latin typeface="Rockwell"/>
            </a:endParaRPr>
          </a:p>
        </p:txBody>
      </p:sp>
      <p:sp>
        <p:nvSpPr>
          <p:cNvPr id="96" name="PlaceHolder 6"/>
          <p:cNvSpPr>
            <a:spLocks noGrp="1"/>
          </p:cNvSpPr>
          <p:nvPr>
            <p:ph type="dt"/>
          </p:nvPr>
        </p:nvSpPr>
        <p:spPr>
          <a:xfrm>
            <a:off x="6445080" y="4704480"/>
            <a:ext cx="1982880" cy="273600"/>
          </a:xfrm>
          <a:prstGeom prst="rect">
            <a:avLst/>
          </a:prstGeom>
        </p:spPr>
        <p:txBody>
          <a:bodyPr anchor="ctr"/>
          <a:p>
            <a:pPr algn="r">
              <a:lnSpc>
                <a:spcPct val="100000"/>
              </a:lnSpc>
            </a:pPr>
            <a:fld id="{EA177353-4ED1-4BD1-B823-6BFCF68F40F3}" type="datetime">
              <a:rPr b="0" lang="en-US" sz="830" spc="-1" strike="noStrike">
                <a:solidFill>
                  <a:srgbClr val="696464"/>
                </a:solidFill>
                <a:latin typeface="Arial"/>
                <a:ea typeface="Arial"/>
              </a:rPr>
              <a:t>11/26/18</a:t>
            </a:fld>
            <a:endParaRPr b="0" lang="en-US" sz="830" spc="-1" strike="noStrike">
              <a:latin typeface="Times New Roman"/>
            </a:endParaRPr>
          </a:p>
        </p:txBody>
      </p:sp>
      <p:sp>
        <p:nvSpPr>
          <p:cNvPr id="97" name="PlaceHolder 7"/>
          <p:cNvSpPr>
            <a:spLocks noGrp="1"/>
          </p:cNvSpPr>
          <p:nvPr>
            <p:ph type="ftr"/>
          </p:nvPr>
        </p:nvSpPr>
        <p:spPr>
          <a:xfrm>
            <a:off x="1636920" y="4704480"/>
            <a:ext cx="4745520" cy="273600"/>
          </a:xfrm>
          <a:prstGeom prst="rect">
            <a:avLst/>
          </a:prstGeom>
        </p:spPr>
        <p:txBody>
          <a:bodyPr anchor="ctr"/>
          <a:p>
            <a:endParaRPr b="0" lang="en-US" sz="2400" spc="-1" strike="noStrike">
              <a:latin typeface="Times New Roman"/>
            </a:endParaRPr>
          </a:p>
        </p:txBody>
      </p:sp>
      <p:sp>
        <p:nvSpPr>
          <p:cNvPr id="98" name="CustomShape 8"/>
          <p:cNvSpPr/>
          <p:nvPr/>
        </p:nvSpPr>
        <p:spPr>
          <a:xfrm>
            <a:off x="673200" y="1744560"/>
            <a:ext cx="810360" cy="810360"/>
          </a:xfrm>
          <a:prstGeom prst="ellipse">
            <a:avLst/>
          </a:prstGeom>
          <a:blipFill>
            <a:blip r:embed="rId4"/>
            <a:tile/>
          </a:blipFill>
          <a:ln w="25560">
            <a:noFill/>
          </a:ln>
        </p:spPr>
        <p:style>
          <a:lnRef idx="0"/>
          <a:fillRef idx="0"/>
          <a:effectRef idx="0"/>
          <a:fontRef idx="minor"/>
        </p:style>
      </p:sp>
      <p:sp>
        <p:nvSpPr>
          <p:cNvPr id="99" name="CustomShape 9"/>
          <p:cNvSpPr/>
          <p:nvPr/>
        </p:nvSpPr>
        <p:spPr>
          <a:xfrm>
            <a:off x="754200" y="1825560"/>
            <a:ext cx="648360" cy="648360"/>
          </a:xfrm>
          <a:prstGeom prst="ellipse">
            <a:avLst/>
          </a:prstGeom>
          <a:noFill/>
          <a:ln w="25560">
            <a:solidFill>
              <a:srgbClr val="ffffff"/>
            </a:solidFill>
            <a:round/>
          </a:ln>
        </p:spPr>
        <p:style>
          <a:lnRef idx="0"/>
          <a:fillRef idx="0"/>
          <a:effectRef idx="0"/>
          <a:fontRef idx="minor"/>
        </p:style>
      </p:sp>
      <p:sp>
        <p:nvSpPr>
          <p:cNvPr id="100" name="PlaceHolder 10"/>
          <p:cNvSpPr>
            <a:spLocks noGrp="1"/>
          </p:cNvSpPr>
          <p:nvPr>
            <p:ph type="sldNum"/>
          </p:nvPr>
        </p:nvSpPr>
        <p:spPr>
          <a:xfrm>
            <a:off x="632880" y="1879560"/>
            <a:ext cx="891000" cy="540000"/>
          </a:xfrm>
          <a:prstGeom prst="rect">
            <a:avLst/>
          </a:prstGeom>
        </p:spPr>
        <p:txBody>
          <a:bodyPr anchor="ctr"/>
          <a:p>
            <a:pPr algn="r">
              <a:lnSpc>
                <a:spcPct val="100000"/>
              </a:lnSpc>
            </a:pPr>
            <a:fld id="{FCDF880E-0BCF-4DFB-87D4-D7B458D11DDE}" type="slidenum">
              <a:rPr b="1" lang="en-US" sz="1000" spc="-1" strike="noStrike">
                <a:solidFill>
                  <a:srgbClr val="696464"/>
                </a:solidFill>
                <a:latin typeface="Rockwell Condensed"/>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 name="CustomShape 1"/>
          <p:cNvSpPr/>
          <p:nvPr/>
        </p:nvSpPr>
        <p:spPr>
          <a:xfrm>
            <a:off x="8551440" y="4672440"/>
            <a:ext cx="342720" cy="342720"/>
          </a:xfrm>
          <a:prstGeom prst="ellipse">
            <a:avLst/>
          </a:prstGeom>
          <a:blipFill>
            <a:blip r:embed="rId2"/>
            <a:tile/>
          </a:blipFill>
          <a:ln w="25560">
            <a:noFill/>
          </a:ln>
        </p:spPr>
        <p:style>
          <a:lnRef idx="0"/>
          <a:fillRef idx="0"/>
          <a:effectRef idx="0"/>
          <a:fontRef idx="minor"/>
        </p:style>
      </p:sp>
      <p:sp>
        <p:nvSpPr>
          <p:cNvPr id="138" name="CustomShape 2"/>
          <p:cNvSpPr/>
          <p:nvPr/>
        </p:nvSpPr>
        <p:spPr>
          <a:xfrm>
            <a:off x="8573040" y="4694040"/>
            <a:ext cx="298800" cy="298800"/>
          </a:xfrm>
          <a:prstGeom prst="ellipse">
            <a:avLst/>
          </a:prstGeom>
          <a:noFill/>
          <a:ln w="12600">
            <a:solidFill>
              <a:srgbClr val="ffffff"/>
            </a:solidFill>
            <a:round/>
          </a:ln>
        </p:spPr>
        <p:style>
          <a:lnRef idx="0"/>
          <a:fillRef idx="0"/>
          <a:effectRef idx="0"/>
          <a:fontRef idx="minor"/>
        </p:style>
      </p:sp>
      <p:sp>
        <p:nvSpPr>
          <p:cNvPr id="139" name="PlaceHolder 3"/>
          <p:cNvSpPr>
            <a:spLocks noGrp="1"/>
          </p:cNvSpPr>
          <p:nvPr>
            <p:ph type="title"/>
          </p:nvPr>
        </p:nvSpPr>
        <p:spPr>
          <a:xfrm>
            <a:off x="802440" y="363600"/>
            <a:ext cx="7543440" cy="1206720"/>
          </a:xfrm>
          <a:prstGeom prst="rect">
            <a:avLst/>
          </a:prstGeom>
        </p:spPr>
        <p:txBody>
          <a:bodyPr anchor="ctr"/>
          <a:p>
            <a:pPr>
              <a:lnSpc>
                <a:spcPct val="90000"/>
              </a:lnSpc>
            </a:pPr>
            <a:r>
              <a:rPr b="0" lang="en-US" sz="4050" spc="-1" strike="noStrike" cap="all">
                <a:solidFill>
                  <a:srgbClr val="000000"/>
                </a:solidFill>
                <a:latin typeface="Rockwell Condensed"/>
              </a:rPr>
              <a:t>Click to edit Master title style</a:t>
            </a:r>
            <a:endParaRPr b="0" lang="en-US" sz="4050" spc="-1" strike="noStrike">
              <a:solidFill>
                <a:srgbClr val="000000"/>
              </a:solidFill>
              <a:latin typeface="Arial"/>
            </a:endParaRPr>
          </a:p>
        </p:txBody>
      </p:sp>
      <p:sp>
        <p:nvSpPr>
          <p:cNvPr id="140" name="PlaceHolder 4"/>
          <p:cNvSpPr>
            <a:spLocks noGrp="1"/>
          </p:cNvSpPr>
          <p:nvPr>
            <p:ph type="body"/>
          </p:nvPr>
        </p:nvSpPr>
        <p:spPr>
          <a:xfrm>
            <a:off x="802440" y="1591200"/>
            <a:ext cx="7543440" cy="3037680"/>
          </a:xfrm>
          <a:prstGeom prst="rect">
            <a:avLst/>
          </a:prstGeom>
        </p:spPr>
        <p:txBody>
          <a:bodyPr/>
          <a:p>
            <a:pPr marL="137160" indent="-136800">
              <a:lnSpc>
                <a:spcPct val="100000"/>
              </a:lnSpc>
              <a:spcBef>
                <a:spcPts val="901"/>
              </a:spcBef>
              <a:buClr>
                <a:srgbClr val="9e3611"/>
              </a:buClr>
              <a:buSzPct val="85000"/>
              <a:buFont typeface="Wingdings" charset="2"/>
              <a:buChar char=""/>
            </a:pPr>
            <a:r>
              <a:rPr b="0" lang="en-US" sz="1500" spc="-1" strike="noStrike">
                <a:solidFill>
                  <a:srgbClr val="000000"/>
                </a:solidFill>
                <a:latin typeface="Rockwell"/>
              </a:rPr>
              <a:t>Click to edit Master text styles</a:t>
            </a:r>
            <a:endParaRPr b="0" lang="en-US" sz="1500" spc="-1" strike="noStrike">
              <a:solidFill>
                <a:srgbClr val="000000"/>
              </a:solidFill>
              <a:latin typeface="Rockwell"/>
            </a:endParaRPr>
          </a:p>
          <a:p>
            <a:pPr lvl="1" marL="343080" indent="-136800">
              <a:lnSpc>
                <a:spcPct val="100000"/>
              </a:lnSpc>
              <a:spcBef>
                <a:spcPts val="300"/>
              </a:spcBef>
              <a:spcAft>
                <a:spcPts val="150"/>
              </a:spcAft>
              <a:buClr>
                <a:srgbClr val="9e3611"/>
              </a:buClr>
              <a:buSzPct val="85000"/>
              <a:buFont typeface="Wingdings" charset="2"/>
              <a:buChar char=""/>
            </a:pPr>
            <a:r>
              <a:rPr b="0" lang="en-US" sz="1350" spc="-1" strike="noStrike">
                <a:solidFill>
                  <a:srgbClr val="000000"/>
                </a:solidFill>
                <a:latin typeface="Rockwell"/>
              </a:rPr>
              <a:t>Second level</a:t>
            </a:r>
            <a:endParaRPr b="0" lang="en-US" sz="1350" spc="-1" strike="noStrike">
              <a:solidFill>
                <a:srgbClr val="000000"/>
              </a:solidFill>
              <a:latin typeface="Rockwell"/>
            </a:endParaRPr>
          </a:p>
          <a:p>
            <a:pPr lvl="2" marL="548640" indent="-136800">
              <a:lnSpc>
                <a:spcPct val="100000"/>
              </a:lnSpc>
              <a:spcBef>
                <a:spcPts val="300"/>
              </a:spcBef>
              <a:spcAft>
                <a:spcPts val="150"/>
              </a:spcAft>
              <a:buClr>
                <a:srgbClr val="9e3611"/>
              </a:buClr>
              <a:buSzPct val="85000"/>
              <a:buFont typeface="Wingdings" charset="2"/>
              <a:buChar char=""/>
            </a:pPr>
            <a:r>
              <a:rPr b="0" lang="en-US" sz="1200" spc="-1" strike="noStrike">
                <a:solidFill>
                  <a:srgbClr val="000000"/>
                </a:solidFill>
                <a:latin typeface="Rockwell"/>
              </a:rPr>
              <a:t>Third level</a:t>
            </a:r>
            <a:endParaRPr b="0" lang="en-US" sz="1200" spc="-1" strike="noStrike">
              <a:solidFill>
                <a:srgbClr val="000000"/>
              </a:solidFill>
              <a:latin typeface="Rockwell"/>
            </a:endParaRPr>
          </a:p>
          <a:p>
            <a:pPr lvl="3" marL="754560" indent="-136800">
              <a:lnSpc>
                <a:spcPct val="100000"/>
              </a:lnSpc>
              <a:spcBef>
                <a:spcPts val="300"/>
              </a:spcBef>
              <a:spcAft>
                <a:spcPts val="150"/>
              </a:spcAft>
              <a:buClr>
                <a:srgbClr val="9e3611"/>
              </a:buClr>
              <a:buSzPct val="85000"/>
              <a:buFont typeface="Wingdings" charset="2"/>
              <a:buChar char=""/>
            </a:pPr>
            <a:r>
              <a:rPr b="0" lang="en-US" sz="1200" spc="-1" strike="noStrike">
                <a:solidFill>
                  <a:srgbClr val="000000"/>
                </a:solidFill>
                <a:latin typeface="Rockwell"/>
              </a:rPr>
              <a:t>Fourth level</a:t>
            </a:r>
            <a:endParaRPr b="0" lang="en-US" sz="1200" spc="-1" strike="noStrike">
              <a:solidFill>
                <a:srgbClr val="000000"/>
              </a:solidFill>
              <a:latin typeface="Rockwell"/>
            </a:endParaRPr>
          </a:p>
          <a:p>
            <a:pPr lvl="4" marL="960120" indent="-136800">
              <a:lnSpc>
                <a:spcPct val="100000"/>
              </a:lnSpc>
              <a:spcBef>
                <a:spcPts val="300"/>
              </a:spcBef>
              <a:spcAft>
                <a:spcPts val="150"/>
              </a:spcAft>
              <a:buClr>
                <a:srgbClr val="9e3611"/>
              </a:buClr>
              <a:buSzPct val="85000"/>
              <a:buFont typeface="Wingdings" charset="2"/>
              <a:buChar char=""/>
            </a:pPr>
            <a:r>
              <a:rPr b="0" lang="en-US" sz="1200" spc="-1" strike="noStrike">
                <a:solidFill>
                  <a:srgbClr val="000000"/>
                </a:solidFill>
                <a:latin typeface="Rockwell"/>
              </a:rPr>
              <a:t>Fifth level</a:t>
            </a:r>
            <a:endParaRPr b="0" lang="en-US" sz="1200" spc="-1" strike="noStrike">
              <a:solidFill>
                <a:srgbClr val="000000"/>
              </a:solidFill>
              <a:latin typeface="Rockwell"/>
            </a:endParaRPr>
          </a:p>
        </p:txBody>
      </p:sp>
      <p:sp>
        <p:nvSpPr>
          <p:cNvPr id="141" name="PlaceHolder 5"/>
          <p:cNvSpPr>
            <a:spLocks noGrp="1"/>
          </p:cNvSpPr>
          <p:nvPr>
            <p:ph type="dt"/>
          </p:nvPr>
        </p:nvSpPr>
        <p:spPr>
          <a:xfrm>
            <a:off x="5973480" y="4704480"/>
            <a:ext cx="2454840" cy="273600"/>
          </a:xfrm>
          <a:prstGeom prst="rect">
            <a:avLst/>
          </a:prstGeom>
        </p:spPr>
        <p:txBody>
          <a:bodyPr anchor="ctr"/>
          <a:p>
            <a:pPr algn="r">
              <a:lnSpc>
                <a:spcPct val="100000"/>
              </a:lnSpc>
            </a:pPr>
            <a:fld id="{DD023BB8-C1CB-4720-BA91-9CA4801911A6}" type="datetime">
              <a:rPr b="0" lang="en-US" sz="830" spc="-1" strike="noStrike">
                <a:solidFill>
                  <a:srgbClr val="696464"/>
                </a:solidFill>
                <a:latin typeface="Arial"/>
                <a:ea typeface="Arial"/>
              </a:rPr>
              <a:t>11/26/18</a:t>
            </a:fld>
            <a:endParaRPr b="0" lang="en-US" sz="830" spc="-1" strike="noStrike">
              <a:latin typeface="Times New Roman"/>
            </a:endParaRPr>
          </a:p>
        </p:txBody>
      </p:sp>
      <p:sp>
        <p:nvSpPr>
          <p:cNvPr id="142" name="PlaceHolder 6"/>
          <p:cNvSpPr>
            <a:spLocks noGrp="1"/>
          </p:cNvSpPr>
          <p:nvPr>
            <p:ph type="ftr"/>
          </p:nvPr>
        </p:nvSpPr>
        <p:spPr>
          <a:xfrm>
            <a:off x="816120" y="4704480"/>
            <a:ext cx="4745520" cy="273600"/>
          </a:xfrm>
          <a:prstGeom prst="rect">
            <a:avLst/>
          </a:prstGeom>
        </p:spPr>
        <p:txBody>
          <a:bodyPr anchor="ctr"/>
          <a:p>
            <a:endParaRPr b="0" lang="en-US" sz="2400" spc="-1" strike="noStrike">
              <a:latin typeface="Times New Roman"/>
            </a:endParaRPr>
          </a:p>
        </p:txBody>
      </p:sp>
      <p:sp>
        <p:nvSpPr>
          <p:cNvPr id="143" name="PlaceHolder 7"/>
          <p:cNvSpPr>
            <a:spLocks noGrp="1"/>
          </p:cNvSpPr>
          <p:nvPr>
            <p:ph type="sldNum"/>
          </p:nvPr>
        </p:nvSpPr>
        <p:spPr>
          <a:xfrm>
            <a:off x="8483400" y="4704480"/>
            <a:ext cx="479880" cy="273600"/>
          </a:xfrm>
          <a:prstGeom prst="rect">
            <a:avLst/>
          </a:prstGeom>
        </p:spPr>
        <p:txBody>
          <a:bodyPr anchor="ctr"/>
          <a:p>
            <a:pPr algn="r">
              <a:lnSpc>
                <a:spcPct val="100000"/>
              </a:lnSpc>
            </a:pPr>
            <a:fld id="{7A85DC6B-70F1-4F88-86A4-2008354B4FD9}" type="slidenum">
              <a:rPr b="1" lang="en-US" sz="1000" spc="-1" strike="noStrike">
                <a:solidFill>
                  <a:srgbClr val="696464"/>
                </a:solidFill>
                <a:latin typeface="Rockwell Condensed"/>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3.gif"/><Relationship Id="rId2" Type="http://schemas.openxmlformats.org/officeDocument/2006/relationships/image" Target="../media/image14.jpe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326520" y="1055880"/>
            <a:ext cx="8359920" cy="2009520"/>
          </a:xfrm>
          <a:prstGeom prst="rect">
            <a:avLst/>
          </a:prstGeom>
          <a:noFill/>
          <a:ln>
            <a:noFill/>
          </a:ln>
        </p:spPr>
        <p:txBody>
          <a:bodyPr tIns="91440" bIns="91440" anchor="b"/>
          <a:p>
            <a:pPr algn="ctr">
              <a:lnSpc>
                <a:spcPct val="100000"/>
              </a:lnSpc>
            </a:pPr>
            <a:r>
              <a:rPr b="1" lang="en-US" sz="4300" spc="-1" strike="noStrike" u="sng" cap="all">
                <a:solidFill>
                  <a:srgbClr val="000000"/>
                </a:solidFill>
                <a:uFillTx/>
                <a:latin typeface="Rockwell"/>
                <a:ea typeface="Georgia"/>
              </a:rPr>
              <a:t>ECE 6554</a:t>
            </a:r>
            <a:r>
              <a:rPr b="0" lang="en-US" sz="4300" spc="-1" strike="noStrike" cap="all">
                <a:solidFill>
                  <a:srgbClr val="000000"/>
                </a:solidFill>
                <a:latin typeface="Rockwell"/>
                <a:ea typeface="Georgia"/>
              </a:rPr>
              <a:t>: ADVANCED C.V</a:t>
            </a:r>
            <a:br/>
            <a:r>
              <a:rPr b="1" lang="en-US" sz="4300" spc="-1" strike="noStrike" u="sng" cap="all">
                <a:solidFill>
                  <a:srgbClr val="000000"/>
                </a:solidFill>
                <a:uFillTx/>
                <a:latin typeface="Rockwell"/>
                <a:ea typeface="Georgia"/>
              </a:rPr>
              <a:t>TOPIC</a:t>
            </a:r>
            <a:r>
              <a:rPr b="0" lang="en-US" sz="4300" spc="-1" strike="noStrike" cap="all">
                <a:solidFill>
                  <a:srgbClr val="000000"/>
                </a:solidFill>
                <a:latin typeface="Rockwell"/>
                <a:ea typeface="Georgia"/>
              </a:rPr>
              <a:t>: UNDERSTANDING OF DEEP NEURAL NETWORKS</a:t>
            </a:r>
            <a:endParaRPr b="0" lang="en-US" sz="4300" spc="-1" strike="noStrike">
              <a:solidFill>
                <a:srgbClr val="000000"/>
              </a:solidFill>
              <a:latin typeface="Arial"/>
            </a:endParaRPr>
          </a:p>
        </p:txBody>
      </p:sp>
      <p:sp>
        <p:nvSpPr>
          <p:cNvPr id="181" name="TextShape 2"/>
          <p:cNvSpPr txBox="1"/>
          <p:nvPr/>
        </p:nvSpPr>
        <p:spPr>
          <a:xfrm>
            <a:off x="5388480" y="3816720"/>
            <a:ext cx="3541320" cy="792360"/>
          </a:xfrm>
          <a:prstGeom prst="rect">
            <a:avLst/>
          </a:prstGeom>
          <a:noFill/>
          <a:ln>
            <a:noFill/>
          </a:ln>
        </p:spPr>
        <p:txBody>
          <a:bodyPr tIns="91440" bIns="91440"/>
          <a:p>
            <a:pPr algn="r">
              <a:lnSpc>
                <a:spcPct val="100000"/>
              </a:lnSpc>
            </a:pPr>
            <a:r>
              <a:rPr b="1" lang="en-US" sz="2400" spc="-1" strike="noStrike">
                <a:solidFill>
                  <a:srgbClr val="d34817"/>
                </a:solidFill>
                <a:latin typeface="Rockwell"/>
              </a:rPr>
              <a:t>By,</a:t>
            </a:r>
            <a:endParaRPr b="0" lang="en-US" sz="2400" spc="-1" strike="noStrike">
              <a:latin typeface="Arial"/>
            </a:endParaRPr>
          </a:p>
          <a:p>
            <a:pPr algn="r">
              <a:lnSpc>
                <a:spcPct val="100000"/>
              </a:lnSpc>
            </a:pPr>
            <a:r>
              <a:rPr b="1" lang="en-US" sz="2400" spc="-1" strike="noStrike">
                <a:solidFill>
                  <a:srgbClr val="d34817"/>
                </a:solidFill>
                <a:latin typeface="Rockwell"/>
              </a:rPr>
              <a:t>Pranav Murthy,</a:t>
            </a:r>
            <a:endParaRPr b="0" lang="en-US" sz="2400" spc="-1" strike="noStrike">
              <a:latin typeface="Arial"/>
            </a:endParaRPr>
          </a:p>
          <a:p>
            <a:pPr algn="r">
              <a:lnSpc>
                <a:spcPct val="100000"/>
              </a:lnSpc>
            </a:pPr>
            <a:r>
              <a:rPr b="1" lang="en-US" sz="2400" spc="-1" strike="noStrike">
                <a:solidFill>
                  <a:srgbClr val="d34817"/>
                </a:solidFill>
                <a:latin typeface="Rockwell"/>
              </a:rPr>
              <a:t>Masters(CpE)</a:t>
            </a:r>
            <a:endParaRPr b="0" lang="en-US" sz="2400" spc="-1" strike="noStrike">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141120" y="197640"/>
            <a:ext cx="8849880" cy="572760"/>
          </a:xfrm>
          <a:prstGeom prst="rect">
            <a:avLst/>
          </a:prstGeom>
          <a:noFill/>
          <a:ln>
            <a:noFill/>
          </a:ln>
        </p:spPr>
        <p:txBody>
          <a:bodyPr tIns="91440" bIns="91440"/>
          <a:p>
            <a:pPr algn="ctr">
              <a:lnSpc>
                <a:spcPct val="100000"/>
              </a:lnSpc>
            </a:pPr>
            <a:r>
              <a:rPr b="1" lang="en-US" sz="2800" spc="-1" strike="noStrike" cap="all">
                <a:solidFill>
                  <a:srgbClr val="000000"/>
                </a:solidFill>
                <a:latin typeface="Georgia"/>
              </a:rPr>
              <a:t>PART 1: VISUALIZATION LIVE CONVNET ACTIVATIONS</a:t>
            </a:r>
            <a:endParaRPr b="0" lang="en-US" sz="2800" spc="-1" strike="noStrike">
              <a:solidFill>
                <a:srgbClr val="000000"/>
              </a:solidFill>
              <a:latin typeface="Arial"/>
            </a:endParaRPr>
          </a:p>
        </p:txBody>
      </p:sp>
      <p:sp>
        <p:nvSpPr>
          <p:cNvPr id="209" name="TextShape 2"/>
          <p:cNvSpPr txBox="1"/>
          <p:nvPr/>
        </p:nvSpPr>
        <p:spPr>
          <a:xfrm>
            <a:off x="305640" y="1207080"/>
            <a:ext cx="8521200" cy="3416040"/>
          </a:xfrm>
          <a:prstGeom prst="rect">
            <a:avLst/>
          </a:prstGeom>
          <a:noFill/>
          <a:ln>
            <a:noFill/>
          </a:ln>
        </p:spPr>
        <p:txBody>
          <a:bodyPr tIns="91440" bIns="91440"/>
          <a:p>
            <a:pPr marL="419040" indent="-285480">
              <a:lnSpc>
                <a:spcPct val="100000"/>
              </a:lnSpc>
              <a:buClr>
                <a:srgbClr val="9e3611"/>
              </a:buClr>
              <a:buFont typeface="Wingdings" charset="2"/>
              <a:buChar char=""/>
            </a:pPr>
            <a:r>
              <a:rPr b="0" lang="en-US" sz="1800" spc="-1" strike="noStrike">
                <a:solidFill>
                  <a:srgbClr val="000000"/>
                </a:solidFill>
                <a:latin typeface="Georgia"/>
                <a:ea typeface="Georgia"/>
              </a:rPr>
              <a:t>Plot activation values for the neurons in each layer of a convnet in response to an image or video.</a:t>
            </a:r>
            <a:endParaRPr b="0" lang="en-US" sz="1800" spc="-1" strike="noStrike">
              <a:solidFill>
                <a:srgbClr val="000000"/>
              </a:solidFill>
              <a:latin typeface="Rockwell"/>
            </a:endParaRPr>
          </a:p>
          <a:p>
            <a:pPr>
              <a:lnSpc>
                <a:spcPct val="100000"/>
              </a:lnSpc>
            </a:pPr>
            <a:endParaRPr b="0" lang="en-US" sz="1800" spc="-1" strike="noStrike">
              <a:solidFill>
                <a:srgbClr val="000000"/>
              </a:solidFill>
              <a:latin typeface="Rockwell"/>
            </a:endParaRPr>
          </a:p>
          <a:p>
            <a:pPr marL="419040" indent="-285480">
              <a:lnSpc>
                <a:spcPct val="100000"/>
              </a:lnSpc>
              <a:buClr>
                <a:srgbClr val="9e3611"/>
              </a:buClr>
              <a:buFont typeface="Wingdings" charset="2"/>
              <a:buChar char=""/>
            </a:pPr>
            <a:r>
              <a:rPr b="0" lang="en-US" sz="1800" spc="-1" strike="noStrike">
                <a:solidFill>
                  <a:srgbClr val="000000"/>
                </a:solidFill>
                <a:latin typeface="Georgia"/>
                <a:ea typeface="Georgia"/>
              </a:rPr>
              <a:t>FC units plots are spatially uninformative and order of the units is irrelevant. </a:t>
            </a:r>
            <a:endParaRPr b="0" lang="en-US" sz="1800" spc="-1" strike="noStrike">
              <a:solidFill>
                <a:srgbClr val="000000"/>
              </a:solidFill>
              <a:latin typeface="Rockwell"/>
            </a:endParaRPr>
          </a:p>
          <a:p>
            <a:pPr>
              <a:lnSpc>
                <a:spcPct val="100000"/>
              </a:lnSpc>
            </a:pPr>
            <a:endParaRPr b="0" lang="en-US" sz="1800" spc="-1" strike="noStrike">
              <a:solidFill>
                <a:srgbClr val="000000"/>
              </a:solidFill>
              <a:latin typeface="Rockwell"/>
            </a:endParaRPr>
          </a:p>
          <a:p>
            <a:pPr marL="419040" indent="-285480">
              <a:lnSpc>
                <a:spcPct val="100000"/>
              </a:lnSpc>
              <a:buClr>
                <a:srgbClr val="9e3611"/>
              </a:buClr>
              <a:buFont typeface="Wingdings" charset="2"/>
              <a:buChar char=""/>
            </a:pPr>
            <a:r>
              <a:rPr b="0" lang="en-US" sz="1800" spc="-1" strike="noStrike">
                <a:solidFill>
                  <a:srgbClr val="000000"/>
                </a:solidFill>
                <a:latin typeface="Georgia"/>
                <a:ea typeface="Georgia"/>
              </a:rPr>
              <a:t>Filters are applied in a way that respects the underlying geometry.</a:t>
            </a:r>
            <a:endParaRPr b="0" lang="en-US" sz="1800" spc="-1" strike="noStrike">
              <a:solidFill>
                <a:srgbClr val="000000"/>
              </a:solidFill>
              <a:latin typeface="Rockwell"/>
            </a:endParaRPr>
          </a:p>
          <a:p>
            <a:pPr>
              <a:lnSpc>
                <a:spcPct val="100000"/>
              </a:lnSpc>
            </a:pPr>
            <a:endParaRPr b="0" lang="en-US" sz="1800" spc="-1" strike="noStrike">
              <a:solidFill>
                <a:srgbClr val="000000"/>
              </a:solidFill>
              <a:latin typeface="Rockwell"/>
            </a:endParaRPr>
          </a:p>
          <a:p>
            <a:pPr marL="419040" indent="-285480">
              <a:lnSpc>
                <a:spcPct val="100000"/>
              </a:lnSpc>
              <a:buClr>
                <a:srgbClr val="9e3611"/>
              </a:buClr>
              <a:buFont typeface="Wingdings" charset="2"/>
              <a:buChar char=""/>
            </a:pPr>
            <a:r>
              <a:rPr b="0" lang="en-US" sz="1800" spc="-1" strike="noStrike">
                <a:solidFill>
                  <a:srgbClr val="000000"/>
                </a:solidFill>
                <a:latin typeface="Georgia"/>
                <a:ea typeface="Georgia"/>
              </a:rPr>
              <a:t>For example: for a 2D image, filter are applied in a 2D convolution over 2 spatial dimensions. Convolution produces activations on subsequent layers for each channel that is spatially arranged.</a:t>
            </a:r>
            <a:endParaRPr b="0" lang="en-US" sz="1800" spc="-1" strike="noStrike">
              <a:solidFill>
                <a:srgbClr val="000000"/>
              </a:solidFill>
              <a:latin typeface="Rockwel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183600" y="281160"/>
            <a:ext cx="852120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DEMO SOFTWARE INTERFACE</a:t>
            </a:r>
            <a:endParaRPr b="0" lang="en-US" sz="3200" spc="-1" strike="noStrike">
              <a:solidFill>
                <a:srgbClr val="000000"/>
              </a:solidFill>
              <a:latin typeface="Arial"/>
            </a:endParaRPr>
          </a:p>
        </p:txBody>
      </p:sp>
      <p:sp>
        <p:nvSpPr>
          <p:cNvPr id="211" name="TextShape 2"/>
          <p:cNvSpPr txBox="1"/>
          <p:nvPr/>
        </p:nvSpPr>
        <p:spPr>
          <a:xfrm>
            <a:off x="183600" y="989280"/>
            <a:ext cx="8521200" cy="3416040"/>
          </a:xfrm>
          <a:prstGeom prst="rect">
            <a:avLst/>
          </a:prstGeom>
          <a:noFill/>
          <a:ln>
            <a:noFill/>
          </a:ln>
        </p:spPr>
        <p:txBody>
          <a:bodyPr tIns="91440" bIns="91440"/>
          <a:p>
            <a:pPr marL="514440" indent="-285480">
              <a:lnSpc>
                <a:spcPct val="100000"/>
              </a:lnSpc>
              <a:buClr>
                <a:srgbClr val="9e3611"/>
              </a:buClr>
              <a:buSzPct val="85000"/>
              <a:buFont typeface="Wingdings" charset="2"/>
              <a:buChar char=""/>
            </a:pPr>
            <a:r>
              <a:rPr b="0" lang="en-US" sz="1600" spc="-1" strike="noStrike">
                <a:solidFill>
                  <a:srgbClr val="000000"/>
                </a:solidFill>
                <a:latin typeface="Georgia"/>
                <a:ea typeface="Georgia"/>
              </a:rPr>
              <a:t>Displays the output of all of the layers within the ConvNet</a:t>
            </a:r>
            <a:endParaRPr b="0" lang="en-US" sz="16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600" spc="-1" strike="noStrike">
                <a:solidFill>
                  <a:srgbClr val="000000"/>
                </a:solidFill>
                <a:latin typeface="Georgia"/>
                <a:ea typeface="Georgia"/>
              </a:rPr>
              <a:t>The layers are displayed as a grid of smaller images and selecting that image within the grid zooms on that particular image.</a:t>
            </a:r>
            <a:endParaRPr b="0" lang="en-US" sz="16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600" spc="-1" strike="noStrike">
                <a:solidFill>
                  <a:srgbClr val="000000"/>
                </a:solidFill>
                <a:latin typeface="Georgia"/>
                <a:ea typeface="Georgia"/>
              </a:rPr>
              <a:t>For example: Conv5 layer had 256x13x13 where 256 are the number of images tiled as 16x16 with images that are grayscaled 13 x 13 images.</a:t>
            </a:r>
            <a:endParaRPr b="0" lang="en-US" sz="16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600" spc="-1" strike="noStrike">
                <a:solidFill>
                  <a:srgbClr val="000000"/>
                </a:solidFill>
                <a:latin typeface="Georgia"/>
                <a:ea typeface="Georgia"/>
              </a:rPr>
              <a:t>Below are zoomed in view of one particular channel of conv5 (151) that responds to human and animal faces,</a:t>
            </a:r>
            <a:endParaRPr b="0" lang="en-US" sz="1600" spc="-1" strike="noStrike">
              <a:solidFill>
                <a:srgbClr val="000000"/>
              </a:solidFill>
              <a:latin typeface="Rockwell"/>
            </a:endParaRPr>
          </a:p>
          <a:p>
            <a:pPr marL="137160" indent="-136800">
              <a:lnSpc>
                <a:spcPct val="100000"/>
              </a:lnSpc>
            </a:pPr>
            <a:endParaRPr b="0" lang="en-US" sz="1600" spc="-1" strike="noStrike">
              <a:solidFill>
                <a:srgbClr val="000000"/>
              </a:solidFill>
              <a:latin typeface="Rockwell"/>
            </a:endParaRPr>
          </a:p>
        </p:txBody>
      </p:sp>
      <p:pic>
        <p:nvPicPr>
          <p:cNvPr id="212" name="Shape 124" descr=""/>
          <p:cNvPicPr/>
          <p:nvPr/>
        </p:nvPicPr>
        <p:blipFill>
          <a:blip r:embed="rId1"/>
          <a:stretch/>
        </p:blipFill>
        <p:spPr>
          <a:xfrm>
            <a:off x="112680" y="2867400"/>
            <a:ext cx="2716200" cy="1537920"/>
          </a:xfrm>
          <a:prstGeom prst="rect">
            <a:avLst/>
          </a:prstGeom>
          <a:ln>
            <a:noFill/>
          </a:ln>
        </p:spPr>
      </p:pic>
      <p:pic>
        <p:nvPicPr>
          <p:cNvPr id="213" name="Shape 125" descr=""/>
          <p:cNvPicPr/>
          <p:nvPr/>
        </p:nvPicPr>
        <p:blipFill>
          <a:blip r:embed="rId2"/>
          <a:stretch/>
        </p:blipFill>
        <p:spPr>
          <a:xfrm>
            <a:off x="3014280" y="3481200"/>
            <a:ext cx="2788920" cy="1557000"/>
          </a:xfrm>
          <a:prstGeom prst="rect">
            <a:avLst/>
          </a:prstGeom>
          <a:ln>
            <a:noFill/>
          </a:ln>
        </p:spPr>
      </p:pic>
      <p:pic>
        <p:nvPicPr>
          <p:cNvPr id="214" name="Shape 126" descr=""/>
          <p:cNvPicPr/>
          <p:nvPr/>
        </p:nvPicPr>
        <p:blipFill>
          <a:blip r:embed="rId3"/>
          <a:stretch/>
        </p:blipFill>
        <p:spPr>
          <a:xfrm>
            <a:off x="5895360" y="2702520"/>
            <a:ext cx="3056760" cy="155700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Shape 117" descr=""/>
          <p:cNvPicPr/>
          <p:nvPr/>
        </p:nvPicPr>
        <p:blipFill>
          <a:blip r:embed="rId1"/>
          <a:stretch/>
        </p:blipFill>
        <p:spPr>
          <a:xfrm>
            <a:off x="0" y="0"/>
            <a:ext cx="9143640" cy="503352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207000" y="203760"/>
            <a:ext cx="852120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OBSERVATIONS</a:t>
            </a:r>
            <a:endParaRPr b="0" lang="en-US" sz="3200" spc="-1" strike="noStrike">
              <a:solidFill>
                <a:srgbClr val="000000"/>
              </a:solidFill>
              <a:latin typeface="Arial"/>
            </a:endParaRPr>
          </a:p>
        </p:txBody>
      </p:sp>
      <p:sp>
        <p:nvSpPr>
          <p:cNvPr id="217" name="TextShape 2"/>
          <p:cNvSpPr txBox="1"/>
          <p:nvPr/>
        </p:nvSpPr>
        <p:spPr>
          <a:xfrm>
            <a:off x="207000" y="885240"/>
            <a:ext cx="8521200" cy="4034520"/>
          </a:xfrm>
          <a:prstGeom prst="rect">
            <a:avLst/>
          </a:prstGeom>
          <a:noFill/>
          <a:ln>
            <a:noFill/>
          </a:ln>
        </p:spPr>
        <p:txBody>
          <a:bodyPr tIns="91440" bIns="91440"/>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Representations on some images are surprisingly local; for instance in the paper, conv4 and con5 consisted detectors for text, flower, faces and fruits. Observed through live visualizations or optimized images.</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Classifying clear images from Flickr, Google Images, etc the classification was really confident and right most of the time.</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Results through webcam on the other hand was poorer. </a:t>
            </a:r>
            <a:endParaRPr b="0" lang="en-US" sz="1500" spc="-1" strike="noStrike">
              <a:solidFill>
                <a:srgbClr val="000000"/>
              </a:solidFill>
              <a:latin typeface="Rockwell"/>
            </a:endParaRPr>
          </a:p>
          <a:p>
            <a:pPr lvl="1" marL="914400" indent="-228240">
              <a:lnSpc>
                <a:spcPct val="100000"/>
              </a:lnSpc>
              <a:spcAft>
                <a:spcPts val="150"/>
              </a:spcAft>
              <a:buClr>
                <a:srgbClr val="9e3611"/>
              </a:buClr>
              <a:buSzPct val="85000"/>
              <a:buFont typeface="Georgia"/>
              <a:buChar char="○"/>
            </a:pPr>
            <a:r>
              <a:rPr b="0" lang="en-US" sz="1500" spc="-1" strike="noStrike">
                <a:solidFill>
                  <a:srgbClr val="000000"/>
                </a:solidFill>
                <a:latin typeface="Georgia"/>
                <a:ea typeface="Georgia"/>
              </a:rPr>
              <a:t>None of the images from the trained classes were shown to the net. Hence no single high probability (as expected)</a:t>
            </a:r>
            <a:endParaRPr b="0" lang="en-US" sz="1500" spc="-1" strike="noStrike">
              <a:solidFill>
                <a:srgbClr val="000000"/>
              </a:solidFill>
              <a:latin typeface="Rockwell"/>
            </a:endParaRPr>
          </a:p>
          <a:p>
            <a:pPr lvl="1" marL="914400" indent="-228240">
              <a:lnSpc>
                <a:spcPct val="100000"/>
              </a:lnSpc>
              <a:spcAft>
                <a:spcPts val="150"/>
              </a:spcAft>
              <a:buClr>
                <a:srgbClr val="9e3611"/>
              </a:buClr>
              <a:buSzPct val="85000"/>
              <a:buFont typeface="Georgia"/>
              <a:buChar char="○"/>
            </a:pPr>
            <a:r>
              <a:rPr b="0" lang="en-US" sz="1500" spc="-1" strike="noStrike">
                <a:solidFill>
                  <a:srgbClr val="000000"/>
                </a:solidFill>
                <a:latin typeface="Georgia"/>
                <a:ea typeface="Georgia"/>
              </a:rPr>
              <a:t>Incorrect prediction vectors varied aot  with noisy input from webcam. Sensitive to small changes in input. Plotting fc revealed the sensitivity to small input changes.</a:t>
            </a:r>
            <a:endParaRPr b="0" lang="en-US" sz="1500" spc="-1" strike="noStrike">
              <a:solidFill>
                <a:srgbClr val="000000"/>
              </a:solidFill>
              <a:latin typeface="Rockwell"/>
            </a:endParaRPr>
          </a:p>
          <a:p>
            <a:endParaRPr b="0" lang="en-US" sz="15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The lower layers computations are more robust. For instance: when analyzing the conv5 it contains detectors for shoulders, face, text when subjects moved in front of the camera though nothing in the dataset explicitly stated these features.</a:t>
            </a:r>
            <a:endParaRPr b="0" lang="en-US" sz="1500" spc="-1" strike="noStrike">
              <a:solidFill>
                <a:srgbClr val="000000"/>
              </a:solidFill>
              <a:latin typeface="Rockwel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Shape 139" descr=""/>
          <p:cNvPicPr/>
          <p:nvPr/>
        </p:nvPicPr>
        <p:blipFill>
          <a:blip r:embed="rId1"/>
          <a:stretch/>
        </p:blipFill>
        <p:spPr>
          <a:xfrm>
            <a:off x="5258160" y="1017720"/>
            <a:ext cx="4124880" cy="1635120"/>
          </a:xfrm>
          <a:prstGeom prst="rect">
            <a:avLst/>
          </a:prstGeom>
          <a:ln>
            <a:noFill/>
          </a:ln>
        </p:spPr>
      </p:pic>
      <p:sp>
        <p:nvSpPr>
          <p:cNvPr id="219" name="TextShape 1"/>
          <p:cNvSpPr txBox="1"/>
          <p:nvPr/>
        </p:nvSpPr>
        <p:spPr>
          <a:xfrm>
            <a:off x="452520" y="137880"/>
            <a:ext cx="8521200" cy="57132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ADVANTAGES OF THE SOFTWARE TOOL</a:t>
            </a:r>
            <a:r>
              <a:rPr b="1" lang="en-US" sz="3200" spc="-1" strike="noStrike" cap="all">
                <a:solidFill>
                  <a:srgbClr val="000000"/>
                </a:solidFill>
                <a:latin typeface="Georgia"/>
              </a:rPr>
              <a:t>	</a:t>
            </a:r>
            <a:endParaRPr b="0" lang="en-US" sz="3200" spc="-1" strike="noStrike">
              <a:solidFill>
                <a:srgbClr val="000000"/>
              </a:solidFill>
              <a:latin typeface="Arial"/>
            </a:endParaRPr>
          </a:p>
        </p:txBody>
      </p:sp>
      <p:sp>
        <p:nvSpPr>
          <p:cNvPr id="220" name="TextShape 2"/>
          <p:cNvSpPr txBox="1"/>
          <p:nvPr/>
        </p:nvSpPr>
        <p:spPr>
          <a:xfrm>
            <a:off x="337320" y="1017720"/>
            <a:ext cx="8521200" cy="3416040"/>
          </a:xfrm>
          <a:prstGeom prst="rect">
            <a:avLst/>
          </a:prstGeom>
          <a:noFill/>
          <a:ln>
            <a:noFill/>
          </a:ln>
        </p:spPr>
        <p:txBody>
          <a:bodyPr tIns="91440" bIns="91440"/>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Informative and easy to implement.</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Helps visualize the data flowing through the network</a:t>
            </a: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Layers are small enough that one layer can fit into a computer screen.</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a:lnSpc>
                <a:spcPct val="100000"/>
              </a:lnSpc>
            </a:pP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a:p>
            <a:pPr>
              <a:lnSpc>
                <a:spcPct val="100000"/>
              </a:lnSpc>
            </a:pPr>
            <a:endParaRPr b="0" lang="en-US" sz="15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Importantly CNNs are no more a </a:t>
            </a:r>
            <a:r>
              <a:rPr b="1" lang="en-US" sz="1500" spc="-1" strike="noStrike">
                <a:solidFill>
                  <a:srgbClr val="000000"/>
                </a:solidFill>
                <a:latin typeface="Georgia"/>
                <a:ea typeface="Georgia"/>
              </a:rPr>
              <a:t>blackbox !</a:t>
            </a:r>
            <a:r>
              <a:rPr b="0" lang="en-US" sz="1500" spc="-1" strike="noStrike">
                <a:solidFill>
                  <a:srgbClr val="000000"/>
                </a:solidFill>
                <a:latin typeface="Georgia"/>
                <a:ea typeface="Georgia"/>
              </a:rPr>
              <a:t> Which enables users to understand what going on inside their design and how to improve it further.</a:t>
            </a: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p:txBody>
      </p:sp>
      <p:pic>
        <p:nvPicPr>
          <p:cNvPr id="221" name="Picture 1" descr=""/>
          <p:cNvPicPr/>
          <p:nvPr/>
        </p:nvPicPr>
        <p:blipFill>
          <a:blip r:embed="rId2"/>
          <a:stretch/>
        </p:blipFill>
        <p:spPr>
          <a:xfrm>
            <a:off x="682920" y="3118680"/>
            <a:ext cx="7252200" cy="84960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1625400" y="919080"/>
            <a:ext cx="6960600" cy="2639880"/>
          </a:xfrm>
          <a:prstGeom prst="rect">
            <a:avLst/>
          </a:prstGeom>
          <a:noFill/>
          <a:ln>
            <a:noFill/>
          </a:ln>
        </p:spPr>
        <p:txBody>
          <a:bodyPr anchor="ctr"/>
          <a:p>
            <a:pPr>
              <a:lnSpc>
                <a:spcPct val="80000"/>
              </a:lnSpc>
            </a:pPr>
            <a:r>
              <a:rPr b="0" lang="en-US" sz="6000" spc="-1" strike="noStrike" cap="all">
                <a:solidFill>
                  <a:srgbClr val="000000"/>
                </a:solidFill>
                <a:latin typeface="Rockwell Condensed"/>
              </a:rPr>
              <a:t>CODE DEMO</a:t>
            </a:r>
            <a:endParaRPr b="0" lang="en-US" sz="6000" spc="-1" strike="noStrike">
              <a:solidFill>
                <a:srgbClr val="000000"/>
              </a:solid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802440" y="363600"/>
            <a:ext cx="7543440" cy="866160"/>
          </a:xfrm>
          <a:prstGeom prst="rect">
            <a:avLst/>
          </a:prstGeom>
          <a:noFill/>
          <a:ln>
            <a:noFill/>
          </a:ln>
        </p:spPr>
        <p:txBody>
          <a:bodyPr anchor="ctr">
            <a:normAutofit/>
          </a:bodyPr>
          <a:p>
            <a:pPr algn="ctr">
              <a:lnSpc>
                <a:spcPct val="100000"/>
              </a:lnSpc>
            </a:pPr>
            <a:r>
              <a:rPr b="1" lang="en-US" sz="3200" spc="-1" strike="noStrike" cap="all">
                <a:solidFill>
                  <a:srgbClr val="000000"/>
                </a:solidFill>
                <a:latin typeface="Georgia"/>
              </a:rPr>
              <a:t>SYSTEM SET-UP</a:t>
            </a:r>
            <a:endParaRPr b="0" lang="en-US" sz="3200" spc="-1" strike="noStrike">
              <a:solidFill>
                <a:srgbClr val="000000"/>
              </a:solidFill>
              <a:latin typeface="Arial"/>
            </a:endParaRPr>
          </a:p>
        </p:txBody>
      </p:sp>
      <p:sp>
        <p:nvSpPr>
          <p:cNvPr id="224" name="TextShape 2"/>
          <p:cNvSpPr txBox="1"/>
          <p:nvPr/>
        </p:nvSpPr>
        <p:spPr>
          <a:xfrm>
            <a:off x="715320" y="1230120"/>
            <a:ext cx="7543440" cy="3037680"/>
          </a:xfrm>
          <a:prstGeom prst="rect">
            <a:avLst/>
          </a:prstGeom>
          <a:noFill/>
          <a:ln>
            <a:noFill/>
          </a:ln>
        </p:spPr>
        <p:txBody>
          <a:bodyPr/>
          <a:p>
            <a:pPr marL="137160" indent="-136800">
              <a:lnSpc>
                <a:spcPct val="90000"/>
              </a:lnSpc>
              <a:spcBef>
                <a:spcPts val="901"/>
              </a:spcBef>
              <a:buClr>
                <a:srgbClr val="9e3611"/>
              </a:buClr>
              <a:buSzPct val="85000"/>
              <a:buFont typeface="Wingdings" charset="2"/>
              <a:buChar char=""/>
            </a:pPr>
            <a:r>
              <a:rPr b="0" lang="en-US" sz="1500" spc="-1" strike="noStrike">
                <a:solidFill>
                  <a:srgbClr val="000000"/>
                </a:solidFill>
                <a:latin typeface="Georgia"/>
              </a:rPr>
              <a:t>Ubuntu / Windows</a:t>
            </a:r>
            <a:endParaRPr b="0" lang="en-US" sz="1500" spc="-1" strike="noStrike">
              <a:solidFill>
                <a:srgbClr val="000000"/>
              </a:solidFill>
              <a:latin typeface="Rockwell"/>
            </a:endParaRPr>
          </a:p>
          <a:p>
            <a:pPr marL="137160" indent="-136800">
              <a:lnSpc>
                <a:spcPct val="90000"/>
              </a:lnSpc>
              <a:spcBef>
                <a:spcPts val="901"/>
              </a:spcBef>
              <a:buClr>
                <a:srgbClr val="9e3611"/>
              </a:buClr>
              <a:buSzPct val="85000"/>
              <a:buFont typeface="Wingdings" charset="2"/>
              <a:buChar char=""/>
            </a:pPr>
            <a:r>
              <a:rPr b="0" lang="en-US" sz="1500" spc="-1" strike="noStrike">
                <a:solidFill>
                  <a:srgbClr val="000000"/>
                </a:solidFill>
                <a:latin typeface="Georgia"/>
              </a:rPr>
              <a:t>GPU (optional) with CUDA (Optional)</a:t>
            </a:r>
            <a:endParaRPr b="0" lang="en-US" sz="1500" spc="-1" strike="noStrike">
              <a:solidFill>
                <a:srgbClr val="000000"/>
              </a:solidFill>
              <a:latin typeface="Rockwell"/>
            </a:endParaRPr>
          </a:p>
          <a:p>
            <a:pPr marL="137160" indent="-136800">
              <a:lnSpc>
                <a:spcPct val="90000"/>
              </a:lnSpc>
              <a:spcBef>
                <a:spcPts val="901"/>
              </a:spcBef>
              <a:buClr>
                <a:srgbClr val="9e3611"/>
              </a:buClr>
              <a:buSzPct val="85000"/>
              <a:buFont typeface="Wingdings" charset="2"/>
              <a:buChar char=""/>
            </a:pPr>
            <a:r>
              <a:rPr b="0" lang="en-US" sz="1500" spc="-1" strike="noStrike">
                <a:solidFill>
                  <a:srgbClr val="000000"/>
                </a:solidFill>
                <a:latin typeface="Georgia"/>
              </a:rPr>
              <a:t>Caffe (latest version preferred)</a:t>
            </a:r>
            <a:endParaRPr b="0" lang="en-US" sz="1500" spc="-1" strike="noStrike">
              <a:solidFill>
                <a:srgbClr val="000000"/>
              </a:solidFill>
              <a:latin typeface="Rockwell"/>
            </a:endParaRPr>
          </a:p>
          <a:p>
            <a:pPr marL="137160" indent="-136800">
              <a:lnSpc>
                <a:spcPct val="90000"/>
              </a:lnSpc>
              <a:spcBef>
                <a:spcPts val="901"/>
              </a:spcBef>
              <a:buClr>
                <a:srgbClr val="9e3611"/>
              </a:buClr>
              <a:buSzPct val="85000"/>
              <a:buFont typeface="Wingdings" charset="2"/>
              <a:buChar char=""/>
            </a:pPr>
            <a:r>
              <a:rPr b="0" lang="en-US" sz="1500" spc="-1" strike="noStrike">
                <a:solidFill>
                  <a:srgbClr val="000000"/>
                </a:solidFill>
                <a:latin typeface="Georgia"/>
              </a:rPr>
              <a:t>Deep Visualization Toolbox</a:t>
            </a:r>
            <a:endParaRPr b="0" lang="en-US" sz="1500" spc="-1" strike="noStrike">
              <a:solidFill>
                <a:srgbClr val="000000"/>
              </a:solidFill>
              <a:latin typeface="Rockwell"/>
            </a:endParaRPr>
          </a:p>
          <a:p>
            <a:pPr marL="137160" indent="-136800">
              <a:lnSpc>
                <a:spcPct val="90000"/>
              </a:lnSpc>
              <a:spcBef>
                <a:spcPts val="901"/>
              </a:spcBef>
              <a:buClr>
                <a:srgbClr val="9e3611"/>
              </a:buClr>
              <a:buSzPct val="85000"/>
              <a:buFont typeface="Wingdings" charset="2"/>
              <a:buChar char=""/>
            </a:pPr>
            <a:r>
              <a:rPr b="0" lang="en-US" sz="1500" spc="-1" strike="noStrike">
                <a:solidFill>
                  <a:srgbClr val="000000"/>
                </a:solidFill>
                <a:latin typeface="Georgia"/>
              </a:rPr>
              <a:t>Scipy, Numpy, OpenCV and Skimage</a:t>
            </a:r>
            <a:endParaRPr b="0" lang="en-US" sz="1500" spc="-1" strike="noStrike">
              <a:solidFill>
                <a:srgbClr val="000000"/>
              </a:solidFill>
              <a:latin typeface="Rockwell"/>
            </a:endParaRPr>
          </a:p>
          <a:p>
            <a:pPr marL="137160" indent="-136800">
              <a:lnSpc>
                <a:spcPct val="90000"/>
              </a:lnSpc>
              <a:spcBef>
                <a:spcPts val="901"/>
              </a:spcBef>
              <a:buClr>
                <a:srgbClr val="9e3611"/>
              </a:buClr>
              <a:buSzPct val="85000"/>
              <a:buFont typeface="Wingdings" charset="2"/>
              <a:buChar char=""/>
            </a:pPr>
            <a:r>
              <a:rPr b="0" lang="en-US" sz="1500" spc="-1" strike="noStrike">
                <a:solidFill>
                  <a:srgbClr val="000000"/>
                </a:solidFill>
                <a:latin typeface="Georgia"/>
              </a:rPr>
              <a:t>Python 2.7 or 3.5 (works with anaconda)</a:t>
            </a:r>
            <a:endParaRPr b="0" lang="en-US" sz="1500" spc="-1" strike="noStrike">
              <a:solidFill>
                <a:srgbClr val="000000"/>
              </a:solidFill>
              <a:latin typeface="Rockwel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15720" y="1436760"/>
            <a:ext cx="380520" cy="1501920"/>
          </a:xfrm>
          <a:prstGeom prst="rect">
            <a:avLst/>
          </a:prstGeom>
          <a:solidFill>
            <a:srgbClr val="ff000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Conv 1</a:t>
            </a:r>
            <a:endParaRPr b="0" lang="en-US" sz="1400" spc="-1" strike="noStrike">
              <a:latin typeface="Arial"/>
            </a:endParaRPr>
          </a:p>
        </p:txBody>
      </p:sp>
      <p:sp>
        <p:nvSpPr>
          <p:cNvPr id="226" name="CustomShape 2"/>
          <p:cNvSpPr/>
          <p:nvPr/>
        </p:nvSpPr>
        <p:spPr>
          <a:xfrm>
            <a:off x="1072080" y="1436760"/>
            <a:ext cx="380520" cy="150192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Poo l 1</a:t>
            </a:r>
            <a:endParaRPr b="0" lang="en-US" sz="1400" spc="-1" strike="noStrike">
              <a:latin typeface="Arial"/>
            </a:endParaRPr>
          </a:p>
        </p:txBody>
      </p:sp>
      <p:sp>
        <p:nvSpPr>
          <p:cNvPr id="227" name="CustomShape 3"/>
          <p:cNvSpPr/>
          <p:nvPr/>
        </p:nvSpPr>
        <p:spPr>
          <a:xfrm>
            <a:off x="1866960" y="1436760"/>
            <a:ext cx="380520" cy="1501920"/>
          </a:xfrm>
          <a:prstGeom prst="rect">
            <a:avLst/>
          </a:prstGeom>
          <a:solidFill>
            <a:srgbClr val="ff000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Conv 2</a:t>
            </a:r>
            <a:endParaRPr b="0" lang="en-US" sz="1400" spc="-1" strike="noStrike">
              <a:latin typeface="Arial"/>
            </a:endParaRPr>
          </a:p>
        </p:txBody>
      </p:sp>
      <p:sp>
        <p:nvSpPr>
          <p:cNvPr id="228" name="CustomShape 4"/>
          <p:cNvSpPr/>
          <p:nvPr/>
        </p:nvSpPr>
        <p:spPr>
          <a:xfrm>
            <a:off x="2661480" y="1436760"/>
            <a:ext cx="380520" cy="150192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Poo l 2</a:t>
            </a:r>
            <a:endParaRPr b="0" lang="en-US" sz="1400" spc="-1" strike="noStrike">
              <a:latin typeface="Arial"/>
            </a:endParaRPr>
          </a:p>
        </p:txBody>
      </p:sp>
      <p:sp>
        <p:nvSpPr>
          <p:cNvPr id="229" name="CustomShape 5"/>
          <p:cNvSpPr/>
          <p:nvPr/>
        </p:nvSpPr>
        <p:spPr>
          <a:xfrm>
            <a:off x="3491640" y="1436760"/>
            <a:ext cx="380520" cy="1501920"/>
          </a:xfrm>
          <a:prstGeom prst="rect">
            <a:avLst/>
          </a:prstGeom>
          <a:solidFill>
            <a:srgbClr val="ff000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Conv 3</a:t>
            </a:r>
            <a:endParaRPr b="0" lang="en-US" sz="1400" spc="-1" strike="noStrike">
              <a:latin typeface="Arial"/>
            </a:endParaRPr>
          </a:p>
        </p:txBody>
      </p:sp>
      <p:sp>
        <p:nvSpPr>
          <p:cNvPr id="230" name="CustomShape 6"/>
          <p:cNvSpPr/>
          <p:nvPr/>
        </p:nvSpPr>
        <p:spPr>
          <a:xfrm>
            <a:off x="4329720" y="1436760"/>
            <a:ext cx="380520" cy="1501920"/>
          </a:xfrm>
          <a:prstGeom prst="rect">
            <a:avLst/>
          </a:prstGeom>
          <a:solidFill>
            <a:srgbClr val="ff000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Conv 4</a:t>
            </a:r>
            <a:endParaRPr b="0" lang="en-US" sz="1400" spc="-1" strike="noStrike">
              <a:latin typeface="Arial"/>
            </a:endParaRPr>
          </a:p>
        </p:txBody>
      </p:sp>
      <p:sp>
        <p:nvSpPr>
          <p:cNvPr id="231" name="CustomShape 7"/>
          <p:cNvSpPr/>
          <p:nvPr/>
        </p:nvSpPr>
        <p:spPr>
          <a:xfrm>
            <a:off x="5124600" y="1436760"/>
            <a:ext cx="380520" cy="1501920"/>
          </a:xfrm>
          <a:prstGeom prst="rect">
            <a:avLst/>
          </a:prstGeom>
          <a:solidFill>
            <a:srgbClr val="ff000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Conv 5</a:t>
            </a:r>
            <a:endParaRPr b="0" lang="en-US" sz="1400" spc="-1" strike="noStrike">
              <a:latin typeface="Arial"/>
            </a:endParaRPr>
          </a:p>
        </p:txBody>
      </p:sp>
      <p:sp>
        <p:nvSpPr>
          <p:cNvPr id="232" name="CustomShape 8"/>
          <p:cNvSpPr/>
          <p:nvPr/>
        </p:nvSpPr>
        <p:spPr>
          <a:xfrm>
            <a:off x="5840280" y="1436760"/>
            <a:ext cx="380520" cy="150192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Poo l 3</a:t>
            </a:r>
            <a:endParaRPr b="0" lang="en-US" sz="1400" spc="-1" strike="noStrike">
              <a:latin typeface="Arial"/>
            </a:endParaRPr>
          </a:p>
        </p:txBody>
      </p:sp>
      <p:sp>
        <p:nvSpPr>
          <p:cNvPr id="233" name="CustomShape 9"/>
          <p:cNvSpPr/>
          <p:nvPr/>
        </p:nvSpPr>
        <p:spPr>
          <a:xfrm>
            <a:off x="6751800" y="1436760"/>
            <a:ext cx="380520" cy="1501920"/>
          </a:xfrm>
          <a:prstGeom prst="rect">
            <a:avLst/>
          </a:prstGeom>
          <a:solidFill>
            <a:srgbClr val="00b0f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Fc 1</a:t>
            </a:r>
            <a:endParaRPr b="0" lang="en-US" sz="1400" spc="-1" strike="noStrike">
              <a:latin typeface="Arial"/>
            </a:endParaRPr>
          </a:p>
        </p:txBody>
      </p:sp>
      <p:sp>
        <p:nvSpPr>
          <p:cNvPr id="234" name="CustomShape 10"/>
          <p:cNvSpPr/>
          <p:nvPr/>
        </p:nvSpPr>
        <p:spPr>
          <a:xfrm>
            <a:off x="7508520" y="1436760"/>
            <a:ext cx="380520" cy="1501920"/>
          </a:xfrm>
          <a:prstGeom prst="rect">
            <a:avLst/>
          </a:prstGeom>
          <a:solidFill>
            <a:srgbClr val="00b0f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Fc 2</a:t>
            </a:r>
            <a:endParaRPr b="0" lang="en-US" sz="1400" spc="-1" strike="noStrike">
              <a:latin typeface="Arial"/>
            </a:endParaRPr>
          </a:p>
        </p:txBody>
      </p:sp>
      <p:sp>
        <p:nvSpPr>
          <p:cNvPr id="235" name="CustomShape 11"/>
          <p:cNvSpPr/>
          <p:nvPr/>
        </p:nvSpPr>
        <p:spPr>
          <a:xfrm>
            <a:off x="8303040" y="1436760"/>
            <a:ext cx="380520" cy="1501920"/>
          </a:xfrm>
          <a:prstGeom prst="rect">
            <a:avLst/>
          </a:prstGeom>
          <a:solidFill>
            <a:srgbClr val="00b0f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Fc 3</a:t>
            </a:r>
            <a:endParaRPr b="0" lang="en-US" sz="1400" spc="-1" strike="noStrike">
              <a:latin typeface="Arial"/>
            </a:endParaRPr>
          </a:p>
        </p:txBody>
      </p:sp>
      <p:sp>
        <p:nvSpPr>
          <p:cNvPr id="236" name="CustomShape 12"/>
          <p:cNvSpPr/>
          <p:nvPr/>
        </p:nvSpPr>
        <p:spPr>
          <a:xfrm flipV="1">
            <a:off x="696600" y="2187360"/>
            <a:ext cx="37512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37" name="CustomShape 13"/>
          <p:cNvSpPr/>
          <p:nvPr/>
        </p:nvSpPr>
        <p:spPr>
          <a:xfrm flipV="1">
            <a:off x="1469520" y="2187360"/>
            <a:ext cx="37512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38" name="CustomShape 14"/>
          <p:cNvSpPr/>
          <p:nvPr/>
        </p:nvSpPr>
        <p:spPr>
          <a:xfrm flipV="1">
            <a:off x="2286000" y="2187360"/>
            <a:ext cx="37512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39" name="CustomShape 15"/>
          <p:cNvSpPr/>
          <p:nvPr/>
        </p:nvSpPr>
        <p:spPr>
          <a:xfrm flipV="1">
            <a:off x="3052080" y="2187360"/>
            <a:ext cx="37512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40" name="CustomShape 16"/>
          <p:cNvSpPr/>
          <p:nvPr/>
        </p:nvSpPr>
        <p:spPr>
          <a:xfrm flipV="1">
            <a:off x="3910680" y="2187360"/>
            <a:ext cx="37512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41" name="CustomShape 17"/>
          <p:cNvSpPr/>
          <p:nvPr/>
        </p:nvSpPr>
        <p:spPr>
          <a:xfrm flipV="1">
            <a:off x="4767840" y="2187360"/>
            <a:ext cx="37512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42" name="CustomShape 18"/>
          <p:cNvSpPr/>
          <p:nvPr/>
        </p:nvSpPr>
        <p:spPr>
          <a:xfrm flipV="1">
            <a:off x="5478120" y="2187360"/>
            <a:ext cx="37512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43" name="CustomShape 19"/>
          <p:cNvSpPr/>
          <p:nvPr/>
        </p:nvSpPr>
        <p:spPr>
          <a:xfrm>
            <a:off x="6259320" y="2188080"/>
            <a:ext cx="49212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44" name="CustomShape 20"/>
          <p:cNvSpPr/>
          <p:nvPr/>
        </p:nvSpPr>
        <p:spPr>
          <a:xfrm>
            <a:off x="7094880" y="2188080"/>
            <a:ext cx="41328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45" name="CustomShape 21"/>
          <p:cNvSpPr/>
          <p:nvPr/>
        </p:nvSpPr>
        <p:spPr>
          <a:xfrm>
            <a:off x="7848720" y="2188080"/>
            <a:ext cx="45396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46" name="CustomShape 22"/>
          <p:cNvSpPr/>
          <p:nvPr/>
        </p:nvSpPr>
        <p:spPr>
          <a:xfrm>
            <a:off x="7301520" y="3646800"/>
            <a:ext cx="1515600" cy="29340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Softmax</a:t>
            </a:r>
            <a:endParaRPr b="0" lang="en-US" sz="1400" spc="-1" strike="noStrike">
              <a:latin typeface="Arial"/>
            </a:endParaRPr>
          </a:p>
        </p:txBody>
      </p:sp>
      <p:sp>
        <p:nvSpPr>
          <p:cNvPr id="247" name="CustomShape 23"/>
          <p:cNvSpPr/>
          <p:nvPr/>
        </p:nvSpPr>
        <p:spPr>
          <a:xfrm>
            <a:off x="7508520" y="4223520"/>
            <a:ext cx="666360" cy="543960"/>
          </a:xfrm>
          <a:prstGeom prst="ellipse">
            <a:avLst/>
          </a:prstGeom>
          <a:solidFill>
            <a:schemeClr val="accent2">
              <a:lumMod val="40000"/>
              <a:lumOff val="6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[P]</a:t>
            </a:r>
            <a:endParaRPr b="0" lang="en-US" sz="1400" spc="-1" strike="noStrike">
              <a:latin typeface="Arial"/>
            </a:endParaRPr>
          </a:p>
        </p:txBody>
      </p:sp>
      <p:sp>
        <p:nvSpPr>
          <p:cNvPr id="248" name="CustomShape 24"/>
          <p:cNvSpPr/>
          <p:nvPr/>
        </p:nvSpPr>
        <p:spPr>
          <a:xfrm flipH="1">
            <a:off x="8058960" y="2939040"/>
            <a:ext cx="433800" cy="7070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49" name="CustomShape 25"/>
          <p:cNvSpPr/>
          <p:nvPr/>
        </p:nvSpPr>
        <p:spPr>
          <a:xfrm flipH="1">
            <a:off x="7841880" y="3940560"/>
            <a:ext cx="217440" cy="28260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250" name="CustomShape 26"/>
          <p:cNvSpPr/>
          <p:nvPr/>
        </p:nvSpPr>
        <p:spPr>
          <a:xfrm>
            <a:off x="914400" y="250200"/>
            <a:ext cx="693396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3600" spc="-1" strike="noStrike">
                <a:solidFill>
                  <a:srgbClr val="000000"/>
                </a:solidFill>
                <a:latin typeface="Georgia"/>
                <a:ea typeface="Arial"/>
              </a:rPr>
              <a:t>CNN TOPOLOGY</a:t>
            </a:r>
            <a:endParaRPr b="0" lang="en-US" sz="3600" spc="-1" strike="noStrike">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185040" y="236520"/>
            <a:ext cx="8521200" cy="572760"/>
          </a:xfrm>
          <a:prstGeom prst="rect">
            <a:avLst/>
          </a:prstGeom>
          <a:noFill/>
          <a:ln>
            <a:noFill/>
          </a:ln>
        </p:spPr>
        <p:txBody>
          <a:bodyPr tIns="91440" bIns="91440"/>
          <a:p>
            <a:pPr algn="ctr">
              <a:lnSpc>
                <a:spcPct val="100000"/>
              </a:lnSpc>
            </a:pPr>
            <a:r>
              <a:rPr b="1" lang="en-US" sz="3000" spc="-1" strike="noStrike" cap="all">
                <a:solidFill>
                  <a:srgbClr val="000000"/>
                </a:solidFill>
                <a:latin typeface="Georgia"/>
              </a:rPr>
              <a:t>PART 2: VISUALIZATION VIA REGULAR OPTIMIZATION</a:t>
            </a:r>
            <a:endParaRPr b="0" lang="en-US" sz="3000" spc="-1" strike="noStrike">
              <a:solidFill>
                <a:srgbClr val="000000"/>
              </a:solidFill>
              <a:latin typeface="Arial"/>
            </a:endParaRPr>
          </a:p>
        </p:txBody>
      </p:sp>
      <p:sp>
        <p:nvSpPr>
          <p:cNvPr id="252" name="TextShape 2"/>
          <p:cNvSpPr txBox="1"/>
          <p:nvPr/>
        </p:nvSpPr>
        <p:spPr>
          <a:xfrm>
            <a:off x="282960" y="1379880"/>
            <a:ext cx="8521200" cy="3354840"/>
          </a:xfrm>
          <a:prstGeom prst="rect">
            <a:avLst/>
          </a:prstGeom>
          <a:noFill/>
          <a:ln>
            <a:noFill/>
          </a:ln>
        </p:spPr>
        <p:txBody>
          <a:bodyPr tIns="91440" bIns="91440"/>
          <a:p>
            <a:pPr marL="514440" indent="-285480">
              <a:lnSpc>
                <a:spcPct val="100000"/>
              </a:lnSpc>
              <a:buClr>
                <a:srgbClr val="9e3611"/>
              </a:buClr>
              <a:buSzPct val="85000"/>
              <a:buFont typeface="Wingdings" charset="2"/>
              <a:buChar char=""/>
            </a:pPr>
            <a:r>
              <a:rPr b="0" lang="en-US" sz="1500" spc="-1" strike="noStrike">
                <a:solidFill>
                  <a:srgbClr val="000000"/>
                </a:solidFill>
                <a:latin typeface="Georgia"/>
                <a:ea typeface="Georgia"/>
              </a:rPr>
              <a:t>Second contribution of this work is introducing several regularization methods to bias images found via optimization toward more visually interpretable examples.</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500" spc="-1" strike="noStrike">
                <a:solidFill>
                  <a:srgbClr val="000000"/>
                </a:solidFill>
                <a:latin typeface="Georgia"/>
                <a:ea typeface="Georgia"/>
              </a:rPr>
              <a:t>Each of the regularization method is useful by itself but together (found via random hyperparam search) they prove to be more useful than when used individually.</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500" spc="-1" strike="noStrike">
                <a:solidFill>
                  <a:srgbClr val="000000"/>
                </a:solidFill>
                <a:latin typeface="Georgia"/>
                <a:ea typeface="Georgia"/>
              </a:rPr>
              <a:t>These methods are designed to overcome certain problems that are encountered in Gradient Descent without regularization.</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500" spc="-1" strike="noStrike">
                <a:solidFill>
                  <a:srgbClr val="000000"/>
                </a:solidFill>
                <a:latin typeface="Georgia"/>
                <a:ea typeface="Georgia"/>
              </a:rPr>
              <a:t>Methods are as below:</a:t>
            </a:r>
            <a:endParaRPr b="0" lang="en-US" sz="1500" spc="-1" strike="noStrike">
              <a:solidFill>
                <a:srgbClr val="000000"/>
              </a:solidFill>
              <a:latin typeface="Rockwell"/>
            </a:endParaRPr>
          </a:p>
          <a:p>
            <a:pPr lvl="1" marL="971640" indent="-285480">
              <a:lnSpc>
                <a:spcPct val="100000"/>
              </a:lnSpc>
              <a:spcAft>
                <a:spcPts val="150"/>
              </a:spcAft>
              <a:buClr>
                <a:srgbClr val="9e3611"/>
              </a:buClr>
              <a:buSzPct val="85000"/>
              <a:buFont typeface="Wingdings" charset="2"/>
              <a:buChar char=""/>
            </a:pPr>
            <a:r>
              <a:rPr b="0" i="1" lang="en-US" sz="1500" spc="-1" strike="noStrike">
                <a:solidFill>
                  <a:srgbClr val="000000"/>
                </a:solidFill>
                <a:latin typeface="Georgia"/>
                <a:ea typeface="Georgia"/>
              </a:rPr>
              <a:t>L2 Decay</a:t>
            </a:r>
            <a:endParaRPr b="0" lang="en-US" sz="1500" spc="-1" strike="noStrike">
              <a:solidFill>
                <a:srgbClr val="000000"/>
              </a:solidFill>
              <a:latin typeface="Rockwell"/>
            </a:endParaRPr>
          </a:p>
          <a:p>
            <a:pPr lvl="1" marL="971640" indent="-285480">
              <a:lnSpc>
                <a:spcPct val="100000"/>
              </a:lnSpc>
              <a:spcAft>
                <a:spcPts val="150"/>
              </a:spcAft>
              <a:buClr>
                <a:srgbClr val="9e3611"/>
              </a:buClr>
              <a:buSzPct val="85000"/>
              <a:buFont typeface="Wingdings" charset="2"/>
              <a:buChar char=""/>
            </a:pPr>
            <a:r>
              <a:rPr b="0" i="1" lang="en-US" sz="1500" spc="-1" strike="noStrike">
                <a:solidFill>
                  <a:srgbClr val="000000"/>
                </a:solidFill>
                <a:latin typeface="Georgia"/>
                <a:ea typeface="Georgia"/>
              </a:rPr>
              <a:t>Gaussian Blur</a:t>
            </a:r>
            <a:endParaRPr b="0" lang="en-US" sz="1500" spc="-1" strike="noStrike">
              <a:solidFill>
                <a:srgbClr val="000000"/>
              </a:solidFill>
              <a:latin typeface="Rockwell"/>
            </a:endParaRPr>
          </a:p>
          <a:p>
            <a:pPr lvl="1" marL="971640" indent="-285480">
              <a:lnSpc>
                <a:spcPct val="100000"/>
              </a:lnSpc>
              <a:spcAft>
                <a:spcPts val="150"/>
              </a:spcAft>
              <a:buClr>
                <a:srgbClr val="9e3611"/>
              </a:buClr>
              <a:buSzPct val="85000"/>
              <a:buFont typeface="Wingdings" charset="2"/>
              <a:buChar char=""/>
            </a:pPr>
            <a:r>
              <a:rPr b="0" i="1" lang="en-US" sz="1500" spc="-1" strike="noStrike">
                <a:solidFill>
                  <a:srgbClr val="000000"/>
                </a:solidFill>
                <a:latin typeface="Georgia"/>
                <a:ea typeface="Georgia"/>
              </a:rPr>
              <a:t>Clipping pixels with small norm: </a:t>
            </a:r>
            <a:endParaRPr b="0" lang="en-US" sz="1500" spc="-1" strike="noStrike">
              <a:solidFill>
                <a:srgbClr val="000000"/>
              </a:solidFill>
              <a:latin typeface="Rockwell"/>
            </a:endParaRPr>
          </a:p>
          <a:p>
            <a:pPr lvl="1" marL="971640" indent="-285480">
              <a:lnSpc>
                <a:spcPct val="100000"/>
              </a:lnSpc>
              <a:spcAft>
                <a:spcPts val="150"/>
              </a:spcAft>
              <a:buClr>
                <a:srgbClr val="9e3611"/>
              </a:buClr>
              <a:buSzPct val="85000"/>
              <a:buFont typeface="Wingdings" charset="2"/>
              <a:buChar char=""/>
            </a:pPr>
            <a:r>
              <a:rPr b="0" i="1" lang="en-US" sz="1500" spc="-1" strike="noStrike">
                <a:solidFill>
                  <a:srgbClr val="000000"/>
                </a:solidFill>
                <a:latin typeface="Georgia"/>
                <a:ea typeface="Georgia"/>
              </a:rPr>
              <a:t>Clipping pixels with small contributions</a:t>
            </a:r>
            <a:endParaRPr b="0" lang="en-US" sz="1500" spc="-1" strike="noStrike">
              <a:solidFill>
                <a:srgbClr val="000000"/>
              </a:solidFill>
              <a:latin typeface="Rockwell"/>
            </a:endParaRPr>
          </a:p>
          <a:p>
            <a:pPr marL="457200">
              <a:lnSpc>
                <a:spcPct val="100000"/>
              </a:lnSpc>
            </a:pPr>
            <a:endParaRPr b="0" lang="en-US" sz="1500" spc="-1" strike="noStrike">
              <a:solidFill>
                <a:srgbClr val="000000"/>
              </a:solidFill>
              <a:latin typeface="Rockwel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326520" y="216000"/>
            <a:ext cx="852120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L2 DECAY</a:t>
            </a:r>
            <a:endParaRPr b="0" lang="en-US" sz="3200" spc="-1" strike="noStrike">
              <a:solidFill>
                <a:srgbClr val="000000"/>
              </a:solidFill>
              <a:latin typeface="Arial"/>
            </a:endParaRPr>
          </a:p>
        </p:txBody>
      </p:sp>
      <p:sp>
        <p:nvSpPr>
          <p:cNvPr id="254" name="TextShape 2"/>
          <p:cNvSpPr txBox="1"/>
          <p:nvPr/>
        </p:nvSpPr>
        <p:spPr>
          <a:xfrm>
            <a:off x="326520" y="1098000"/>
            <a:ext cx="8521200" cy="3416040"/>
          </a:xfrm>
          <a:prstGeom prst="rect">
            <a:avLst/>
          </a:prstGeom>
          <a:noFill/>
          <a:ln>
            <a:noFill/>
          </a:ln>
        </p:spPr>
        <p:txBody>
          <a:bodyPr tIns="91440" bIns="91440"/>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Example Image flowing through the ConvNet consists of large amplitudes.</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L2 decay common regularization decay technique that penalizes large values (large amplitude values).</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Implemented as</a:t>
            </a:r>
            <a:endParaRPr b="0" lang="en-US" sz="1500" spc="-1" strike="noStrike">
              <a:solidFill>
                <a:srgbClr val="000000"/>
              </a:solidFill>
              <a:latin typeface="Rockwell"/>
            </a:endParaRPr>
          </a:p>
          <a:p>
            <a:r>
              <a:rPr b="0" lang="en-US" sz="1200" spc="-1" strike="noStrike">
                <a:solidFill>
                  <a:srgbClr val="000000"/>
                </a:solidFill>
                <a:latin typeface="Rockwell"/>
                <a:ea typeface="Georgia"/>
              </a:rPr>
              <a:t>                                    </a:t>
            </a:r>
            <a:r>
              <a:rPr b="0" lang="en-US" sz="1800" spc="-1" strike="noStrike">
                <a:solidFill>
                  <a:srgbClr val="000000"/>
                </a:solidFill>
                <a:latin typeface="Rockwell"/>
                <a:ea typeface="Georgia"/>
              </a:rPr>
              <a:t>r</a:t>
            </a:r>
            <a:r>
              <a:rPr b="0" lang="en-US" sz="1800" spc="-1" strike="noStrike" baseline="-25000">
                <a:solidFill>
                  <a:srgbClr val="000000"/>
                </a:solidFill>
                <a:latin typeface="Rockwell"/>
                <a:ea typeface="Georgia"/>
              </a:rPr>
              <a:t>θ</a:t>
            </a:r>
            <a:r>
              <a:rPr b="0" lang="en-US" sz="1800" spc="-1" strike="noStrike">
                <a:solidFill>
                  <a:srgbClr val="000000"/>
                </a:solidFill>
                <a:latin typeface="Rockwell"/>
                <a:ea typeface="Georgia"/>
              </a:rPr>
              <a:t>(x) = (1−θ</a:t>
            </a:r>
            <a:r>
              <a:rPr b="0" lang="en-US" sz="1800" spc="-1" strike="noStrike" baseline="-25000">
                <a:solidFill>
                  <a:srgbClr val="000000"/>
                </a:solidFill>
                <a:latin typeface="Rockwell"/>
                <a:ea typeface="Georgia"/>
              </a:rPr>
              <a:t>decay</a:t>
            </a:r>
            <a:r>
              <a:rPr b="0" lang="en-US" sz="1800" spc="-1" strike="noStrike">
                <a:solidFill>
                  <a:srgbClr val="000000"/>
                </a:solidFill>
                <a:latin typeface="Rockwell"/>
                <a:ea typeface="Georgia"/>
              </a:rPr>
              <a:t>)·x</a:t>
            </a:r>
            <a:endParaRPr b="0" lang="en-US" sz="1800" spc="-1" strike="noStrike">
              <a:solidFill>
                <a:srgbClr val="000000"/>
              </a:solidFill>
              <a:latin typeface="Rockwell"/>
            </a:endParaRPr>
          </a:p>
          <a:p>
            <a:endParaRPr b="0" lang="en-US" sz="1800" spc="-1" strike="noStrike">
              <a:solidFill>
                <a:srgbClr val="000000"/>
              </a:solidFill>
              <a:latin typeface="Rockwell"/>
            </a:endParaRPr>
          </a:p>
          <a:p>
            <a:endParaRPr b="0" lang="en-US" sz="18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L2 decay tries to prevent a small number of extreme pixel values from dominating the example image.</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500" spc="-1" strike="noStrike">
                <a:solidFill>
                  <a:srgbClr val="000000"/>
                </a:solidFill>
                <a:latin typeface="Georgia"/>
                <a:ea typeface="Georgia"/>
              </a:rPr>
              <a:t>Intuition:  Such extreme single-pixel values neither occur naturally with great frequency nor are useful for visualization</a:t>
            </a:r>
            <a:endParaRPr b="0" lang="en-US" sz="1500" spc="-1" strike="noStrike">
              <a:solidFill>
                <a:srgbClr val="000000"/>
              </a:solidFill>
              <a:latin typeface="Rockwel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384840" y="231840"/>
            <a:ext cx="8521200" cy="572760"/>
          </a:xfrm>
          <a:prstGeom prst="rect">
            <a:avLst/>
          </a:prstGeom>
          <a:noFill/>
          <a:ln>
            <a:noFill/>
          </a:ln>
        </p:spPr>
        <p:txBody>
          <a:bodyPr tIns="91440" bIns="91440"/>
          <a:p>
            <a:pPr algn="ctr">
              <a:lnSpc>
                <a:spcPct val="100000"/>
              </a:lnSpc>
            </a:pPr>
            <a:r>
              <a:rPr b="1" lang="en-US" sz="3000" spc="-1" strike="noStrike" cap="all">
                <a:solidFill>
                  <a:srgbClr val="000000"/>
                </a:solidFill>
                <a:latin typeface="Georgia"/>
              </a:rPr>
              <a:t>CONVOLUTIONAL NEURAL NETWORK</a:t>
            </a:r>
            <a:br/>
            <a:endParaRPr b="0" lang="en-US" sz="3000" spc="-1" strike="noStrike">
              <a:solidFill>
                <a:srgbClr val="000000"/>
              </a:solidFill>
              <a:latin typeface="Arial"/>
            </a:endParaRPr>
          </a:p>
        </p:txBody>
      </p:sp>
      <p:sp>
        <p:nvSpPr>
          <p:cNvPr id="183" name="TextShape 2"/>
          <p:cNvSpPr txBox="1"/>
          <p:nvPr/>
        </p:nvSpPr>
        <p:spPr>
          <a:xfrm>
            <a:off x="321480" y="804960"/>
            <a:ext cx="8521200" cy="3416040"/>
          </a:xfrm>
          <a:prstGeom prst="rect">
            <a:avLst/>
          </a:prstGeom>
          <a:noFill/>
          <a:ln>
            <a:noFill/>
          </a:ln>
        </p:spPr>
        <p:txBody>
          <a:bodyPr tIns="91440" bIns="91440"/>
          <a:p>
            <a:pPr marL="482760" indent="-342720">
              <a:lnSpc>
                <a:spcPct val="150000"/>
              </a:lnSpc>
              <a:buClr>
                <a:srgbClr val="9e3611"/>
              </a:buClr>
              <a:buFont typeface="Rockwell Condensed"/>
              <a:buAutoNum type="arabicPeriod"/>
            </a:pPr>
            <a:r>
              <a:rPr b="0" lang="en-US" sz="1600" spc="-1" strike="noStrike">
                <a:solidFill>
                  <a:srgbClr val="252525"/>
                </a:solidFill>
                <a:latin typeface="Georgia"/>
                <a:ea typeface="Georgia"/>
              </a:rPr>
              <a:t>A convolutional neural network (CNN, or ConvNet) is a type of feed-forward artificial neural network.</a:t>
            </a:r>
            <a:endParaRPr b="0" lang="en-US" sz="1600" spc="-1" strike="noStrike">
              <a:solidFill>
                <a:srgbClr val="000000"/>
              </a:solidFill>
              <a:latin typeface="Rockwell"/>
            </a:endParaRPr>
          </a:p>
          <a:p>
            <a:pPr marL="482760" indent="-342720">
              <a:lnSpc>
                <a:spcPct val="150000"/>
              </a:lnSpc>
              <a:buClr>
                <a:srgbClr val="9e3611"/>
              </a:buClr>
              <a:buFont typeface="Rockwell Condensed"/>
              <a:buAutoNum type="arabicPeriod"/>
            </a:pPr>
            <a:r>
              <a:rPr b="0" lang="en-US" sz="1600" spc="-1" strike="noStrike">
                <a:solidFill>
                  <a:srgbClr val="252525"/>
                </a:solidFill>
                <a:latin typeface="Georgia"/>
                <a:ea typeface="Georgia"/>
              </a:rPr>
              <a:t>Connectivity pattern between its neurons - inspired by the organization of the animal visual cortex</a:t>
            </a:r>
            <a:endParaRPr b="0" lang="en-US" sz="1600" spc="-1" strike="noStrike">
              <a:solidFill>
                <a:srgbClr val="000000"/>
              </a:solidFill>
              <a:latin typeface="Rockwell"/>
            </a:endParaRPr>
          </a:p>
          <a:p>
            <a:pPr marL="482760" indent="-342720">
              <a:lnSpc>
                <a:spcPct val="150000"/>
              </a:lnSpc>
              <a:buClr>
                <a:srgbClr val="9e3611"/>
              </a:buClr>
              <a:buSzPct val="85000"/>
              <a:buFont typeface="Rockwell Condensed"/>
              <a:buAutoNum type="arabicPeriod"/>
            </a:pPr>
            <a:r>
              <a:rPr b="0" lang="en-US" sz="1600" spc="-1" strike="noStrike">
                <a:solidFill>
                  <a:srgbClr val="252525"/>
                </a:solidFill>
                <a:latin typeface="Georgia"/>
                <a:ea typeface="Georgia"/>
              </a:rPr>
              <a:t>CNN was introduced by Yann LeCun (early 1990s).</a:t>
            </a:r>
            <a:endParaRPr b="0" lang="en-US" sz="1600" spc="-1" strike="noStrike">
              <a:solidFill>
                <a:srgbClr val="000000"/>
              </a:solidFill>
              <a:latin typeface="Rockwell"/>
            </a:endParaRPr>
          </a:p>
          <a:p>
            <a:pPr marL="137160" indent="-136800">
              <a:lnSpc>
                <a:spcPct val="100000"/>
              </a:lnSpc>
            </a:pPr>
            <a:endParaRPr b="0" lang="en-US" sz="1600" spc="-1" strike="noStrike">
              <a:solidFill>
                <a:srgbClr val="000000"/>
              </a:solidFill>
              <a:latin typeface="Rockwell"/>
            </a:endParaRPr>
          </a:p>
          <a:p>
            <a:pPr marL="137160" indent="-136800">
              <a:lnSpc>
                <a:spcPct val="100000"/>
              </a:lnSpc>
            </a:pPr>
            <a:endParaRPr b="0" lang="en-US" sz="1600" spc="-1" strike="noStrike">
              <a:solidFill>
                <a:srgbClr val="000000"/>
              </a:solidFill>
              <a:latin typeface="Rockwell"/>
            </a:endParaRPr>
          </a:p>
        </p:txBody>
      </p:sp>
      <p:pic>
        <p:nvPicPr>
          <p:cNvPr id="184" name="Shape 70" descr=""/>
          <p:cNvPicPr/>
          <p:nvPr/>
        </p:nvPicPr>
        <p:blipFill>
          <a:blip r:embed="rId1"/>
          <a:stretch/>
        </p:blipFill>
        <p:spPr>
          <a:xfrm>
            <a:off x="6005160" y="2813760"/>
            <a:ext cx="2963880" cy="2180160"/>
          </a:xfrm>
          <a:prstGeom prst="rect">
            <a:avLst/>
          </a:prstGeom>
          <a:ln>
            <a:noFill/>
          </a:ln>
        </p:spPr>
      </p:pic>
      <p:pic>
        <p:nvPicPr>
          <p:cNvPr id="185" name="Shape 71" descr=""/>
          <p:cNvPicPr/>
          <p:nvPr/>
        </p:nvPicPr>
        <p:blipFill>
          <a:blip r:embed="rId2"/>
          <a:stretch/>
        </p:blipFill>
        <p:spPr>
          <a:xfrm>
            <a:off x="97920" y="2782080"/>
            <a:ext cx="5585400" cy="224352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380880" y="226800"/>
            <a:ext cx="852120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GAUSSIAN BLUR </a:t>
            </a:r>
            <a:endParaRPr b="0" lang="en-US" sz="3200" spc="-1" strike="noStrike">
              <a:solidFill>
                <a:srgbClr val="000000"/>
              </a:solidFill>
              <a:latin typeface="Arial"/>
            </a:endParaRPr>
          </a:p>
        </p:txBody>
      </p:sp>
      <p:sp>
        <p:nvSpPr>
          <p:cNvPr id="256" name="TextShape 2"/>
          <p:cNvSpPr txBox="1"/>
          <p:nvPr/>
        </p:nvSpPr>
        <p:spPr>
          <a:xfrm>
            <a:off x="293760" y="891720"/>
            <a:ext cx="8521200" cy="2557080"/>
          </a:xfrm>
          <a:prstGeom prst="rect">
            <a:avLst/>
          </a:prstGeom>
          <a:noFill/>
          <a:ln>
            <a:noFill/>
          </a:ln>
        </p:spPr>
        <p:txBody>
          <a:bodyPr tIns="91440" bIns="91440"/>
          <a:p>
            <a:pPr marL="514440" indent="-285480">
              <a:lnSpc>
                <a:spcPct val="100000"/>
              </a:lnSpc>
              <a:buClr>
                <a:srgbClr val="9e3611"/>
              </a:buClr>
              <a:buSzPct val="85000"/>
              <a:buFont typeface="Wingdings" charset="2"/>
              <a:buChar char=""/>
            </a:pPr>
            <a:r>
              <a:rPr b="0" lang="en-US" sz="1500" spc="-1" strike="noStrike">
                <a:solidFill>
                  <a:srgbClr val="000000"/>
                </a:solidFill>
                <a:latin typeface="Georgia"/>
                <a:ea typeface="Georgia"/>
              </a:rPr>
              <a:t>Producing images via gradient ascent tends to produce examples with high frequency information.</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500" spc="-1" strike="noStrike">
                <a:solidFill>
                  <a:srgbClr val="000000"/>
                </a:solidFill>
                <a:latin typeface="Georgia"/>
                <a:ea typeface="Georgia"/>
              </a:rPr>
              <a:t>Sometimes images are unrealistic and non-interpretable.</a:t>
            </a:r>
            <a:endParaRPr b="0" lang="en-US" sz="1500" spc="-1" strike="noStrike">
              <a:solidFill>
                <a:srgbClr val="000000"/>
              </a:solidFill>
              <a:latin typeface="Rockwell"/>
            </a:endParaRPr>
          </a:p>
          <a:p>
            <a:pPr marL="228600">
              <a:lnSpc>
                <a:spcPct val="100000"/>
              </a:lnSpc>
            </a:pPr>
            <a:endParaRPr b="0" lang="en-US" sz="15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500" spc="-1" strike="noStrike">
                <a:solidFill>
                  <a:srgbClr val="000000"/>
                </a:solidFill>
                <a:latin typeface="Georgia"/>
                <a:ea typeface="Georgia"/>
              </a:rPr>
              <a:t>Useful regularization is thus to penalize high frequency information using a gaussian blur step, </a:t>
            </a:r>
            <a:endParaRPr b="0" lang="en-US" sz="1500" spc="-1" strike="noStrike">
              <a:solidFill>
                <a:srgbClr val="000000"/>
              </a:solidFill>
              <a:latin typeface="Rockwell"/>
            </a:endParaRPr>
          </a:p>
          <a:p>
            <a:r>
              <a:rPr b="0" lang="en-US" sz="1350" spc="-1" strike="noStrike">
                <a:solidFill>
                  <a:srgbClr val="000000"/>
                </a:solidFill>
                <a:latin typeface="Rockwell"/>
                <a:ea typeface="Georgia"/>
              </a:rPr>
              <a:t>	</a:t>
            </a:r>
            <a:r>
              <a:rPr b="0" lang="en-US" sz="1350" spc="-1" strike="noStrike">
                <a:solidFill>
                  <a:srgbClr val="000000"/>
                </a:solidFill>
                <a:latin typeface="Rockwell"/>
                <a:ea typeface="Georgia"/>
              </a:rPr>
              <a:t>	</a:t>
            </a:r>
            <a:r>
              <a:rPr b="0" lang="en-US" sz="1350" spc="-1" strike="noStrike">
                <a:solidFill>
                  <a:srgbClr val="000000"/>
                </a:solidFill>
                <a:latin typeface="Rockwell"/>
                <a:ea typeface="Georgia"/>
              </a:rPr>
              <a:t>	</a:t>
            </a:r>
            <a:r>
              <a:rPr b="0" lang="en-US" sz="1350" spc="-1" strike="noStrike">
                <a:solidFill>
                  <a:srgbClr val="000000"/>
                </a:solidFill>
                <a:latin typeface="Rockwell"/>
                <a:ea typeface="Georgia"/>
              </a:rPr>
              <a:t>r</a:t>
            </a:r>
            <a:r>
              <a:rPr b="0" lang="en-US" sz="1350" spc="-1" strike="noStrike" baseline="-25000">
                <a:solidFill>
                  <a:srgbClr val="000000"/>
                </a:solidFill>
                <a:latin typeface="Rockwell"/>
                <a:ea typeface="Georgia"/>
              </a:rPr>
              <a:t>θ</a:t>
            </a:r>
            <a:r>
              <a:rPr b="0" lang="en-US" sz="1350" spc="-1" strike="noStrike">
                <a:solidFill>
                  <a:srgbClr val="000000"/>
                </a:solidFill>
                <a:latin typeface="Rockwell"/>
                <a:ea typeface="Georgia"/>
              </a:rPr>
              <a:t>(x) = GaussianBlur(x, θ</a:t>
            </a:r>
            <a:r>
              <a:rPr b="0" lang="en-US" sz="1350" spc="-1" strike="noStrike" baseline="-25000">
                <a:solidFill>
                  <a:srgbClr val="000000"/>
                </a:solidFill>
                <a:latin typeface="Rockwell"/>
                <a:ea typeface="Georgia"/>
              </a:rPr>
              <a:t>b_width</a:t>
            </a:r>
            <a:r>
              <a:rPr b="0" lang="en-US" sz="1350" spc="-1" strike="noStrike">
                <a:solidFill>
                  <a:srgbClr val="000000"/>
                </a:solidFill>
                <a:latin typeface="Rockwell"/>
                <a:ea typeface="Georgia"/>
              </a:rPr>
              <a:t>)</a:t>
            </a:r>
            <a:endParaRPr b="0" lang="en-US" sz="1350" spc="-1" strike="noStrike">
              <a:solidFill>
                <a:srgbClr val="000000"/>
              </a:solidFill>
              <a:latin typeface="Rockwell"/>
            </a:endParaRPr>
          </a:p>
          <a:p>
            <a:pPr>
              <a:lnSpc>
                <a:spcPct val="100000"/>
              </a:lnSpc>
            </a:pPr>
            <a:endParaRPr b="0" lang="en-US" sz="135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500" spc="-1" strike="noStrike">
                <a:solidFill>
                  <a:srgbClr val="000000"/>
                </a:solidFill>
                <a:latin typeface="Georgia"/>
                <a:ea typeface="Georgia"/>
              </a:rPr>
              <a:t>Do this every few steps and using smaller kernels instead of every step and larger gaussian kernels  to remove computation overhead.</a:t>
            </a: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p:txBody>
      </p:sp>
      <p:pic>
        <p:nvPicPr>
          <p:cNvPr id="257" name="Shape 159" descr=""/>
          <p:cNvPicPr/>
          <p:nvPr/>
        </p:nvPicPr>
        <p:blipFill>
          <a:blip r:embed="rId1"/>
          <a:stretch/>
        </p:blipFill>
        <p:spPr>
          <a:xfrm>
            <a:off x="902520" y="3245760"/>
            <a:ext cx="7304040" cy="189720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348480" y="209880"/>
            <a:ext cx="8521200" cy="572760"/>
          </a:xfrm>
          <a:prstGeom prst="rect">
            <a:avLst/>
          </a:prstGeom>
          <a:noFill/>
          <a:ln>
            <a:noFill/>
          </a:ln>
        </p:spPr>
        <p:txBody>
          <a:bodyPr tIns="91440" bIns="91440"/>
          <a:p>
            <a:pPr>
              <a:lnSpc>
                <a:spcPct val="100000"/>
              </a:lnSpc>
            </a:pPr>
            <a:r>
              <a:rPr b="1" lang="en-US" sz="3000" spc="-1" strike="noStrike" cap="all">
                <a:solidFill>
                  <a:srgbClr val="000000"/>
                </a:solidFill>
                <a:latin typeface="Georgia"/>
              </a:rPr>
              <a:t>CLIPPING PIXELS WITH SMALL NORM</a:t>
            </a:r>
            <a:endParaRPr b="0" lang="en-US" sz="3000" spc="-1" strike="noStrike">
              <a:solidFill>
                <a:srgbClr val="000000"/>
              </a:solidFill>
              <a:latin typeface="Arial"/>
            </a:endParaRPr>
          </a:p>
        </p:txBody>
      </p:sp>
      <p:sp>
        <p:nvSpPr>
          <p:cNvPr id="259" name="TextShape 2"/>
          <p:cNvSpPr txBox="1"/>
          <p:nvPr/>
        </p:nvSpPr>
        <p:spPr>
          <a:xfrm>
            <a:off x="348480" y="982080"/>
            <a:ext cx="8521200" cy="3905280"/>
          </a:xfrm>
          <a:prstGeom prst="rect">
            <a:avLst/>
          </a:prstGeom>
          <a:noFill/>
          <a:ln>
            <a:noFill/>
          </a:ln>
        </p:spPr>
        <p:txBody>
          <a:bodyPr tIns="91440" bIns="91440"/>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L2 Decay and Gaussian Blur suppress high amplitude and high frequency information.</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The image contains small, somewhat smooth values which may tend to contain non-zero pixel values. </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These stray pixels will also shift to show some pattern and contributing to ultimately raise the chosen unit’s activation. </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We wish to search away from such a behaviour and only show the primary object under activation. </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The bias is implemented using an rθ(x) that computes the norm of each pixel over RGB channels and then sets any pixels with small norm to zero. </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The threshold for the norm,is specified as a percentile of all pixel norms in x. </a:t>
            </a:r>
            <a:endParaRPr b="0" lang="en-US" sz="1600" spc="-1" strike="noStrike">
              <a:solidFill>
                <a:srgbClr val="000000"/>
              </a:solidFill>
              <a:latin typeface="Rockwel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141480" y="156600"/>
            <a:ext cx="8806320" cy="571320"/>
          </a:xfrm>
          <a:prstGeom prst="rect">
            <a:avLst/>
          </a:prstGeom>
          <a:noFill/>
          <a:ln>
            <a:noFill/>
          </a:ln>
        </p:spPr>
        <p:txBody>
          <a:bodyPr tIns="91440" bIns="91440"/>
          <a:p>
            <a:pPr algn="ctr">
              <a:lnSpc>
                <a:spcPct val="100000"/>
              </a:lnSpc>
            </a:pPr>
            <a:r>
              <a:rPr b="1" lang="en-US" sz="2800" spc="-1" strike="noStrike" cap="all">
                <a:solidFill>
                  <a:srgbClr val="000000"/>
                </a:solidFill>
                <a:latin typeface="Georgia"/>
              </a:rPr>
              <a:t>CLIPPING PIXELS WITH SMALL CONTRIBUTIONS</a:t>
            </a:r>
            <a:endParaRPr b="0" lang="en-US" sz="2800" spc="-1" strike="noStrike">
              <a:solidFill>
                <a:srgbClr val="000000"/>
              </a:solidFill>
              <a:latin typeface="Arial"/>
            </a:endParaRPr>
          </a:p>
        </p:txBody>
      </p:sp>
      <p:sp>
        <p:nvSpPr>
          <p:cNvPr id="261" name="TextShape 2"/>
          <p:cNvSpPr txBox="1"/>
          <p:nvPr/>
        </p:nvSpPr>
        <p:spPr>
          <a:xfrm>
            <a:off x="284040" y="1082160"/>
            <a:ext cx="8521200" cy="3718080"/>
          </a:xfrm>
          <a:prstGeom prst="rect">
            <a:avLst/>
          </a:prstGeom>
          <a:noFill/>
          <a:ln>
            <a:noFill/>
          </a:ln>
        </p:spPr>
        <p:txBody>
          <a:bodyPr tIns="91440" bIns="91440"/>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Instead of clipping pixels with small norm we can clip pixels with small contributions. </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Pixel contribution is directly proportional to amount of activation it increases or decreases when set to 0. </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This method is slow and requires forward pass for every pixel. </a:t>
            </a:r>
            <a:endParaRPr b="0" lang="en-US" sz="1600" spc="-1" strike="noStrike">
              <a:solidFill>
                <a:srgbClr val="000000"/>
              </a:solidFill>
              <a:latin typeface="Rockwell"/>
            </a:endParaRPr>
          </a:p>
          <a:p>
            <a:pPr marL="228600">
              <a:lnSpc>
                <a:spcPct val="100000"/>
              </a:lnSpc>
            </a:pPr>
            <a:r>
              <a:rPr b="0" lang="en-US" sz="1600" spc="-1" strike="noStrike">
                <a:solidFill>
                  <a:srgbClr val="000000"/>
                </a:solidFill>
                <a:latin typeface="Georgia"/>
                <a:ea typeface="Georgia"/>
              </a:rPr>
              <a:t> </a:t>
            </a: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To make it faster it is approximated by linearizing ai(x) around x, in which case the contribution of each dimension of x can be estimated as the elementwise product of x and the gradient. </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Then sum over all three channels and take the absolute value, to find pixels with small contribution in either direction, positive or negative. </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457200" indent="-228240">
              <a:lnSpc>
                <a:spcPct val="100000"/>
              </a:lnSpc>
              <a:buClr>
                <a:srgbClr val="9e3611"/>
              </a:buClr>
              <a:buSzPct val="85000"/>
              <a:buFont typeface="Georgia"/>
              <a:buChar char="●"/>
            </a:pPr>
            <a:r>
              <a:rPr b="0" lang="en-US" sz="1600" spc="-1" strike="noStrike">
                <a:solidFill>
                  <a:srgbClr val="000000"/>
                </a:solidFill>
                <a:latin typeface="Georgia"/>
                <a:ea typeface="Georgia"/>
              </a:rPr>
              <a:t>This rθ(x) is the operation that sets pixels with contribution under the θc pct percentile to zero.</a:t>
            </a:r>
            <a:endParaRPr b="0" lang="en-US" sz="1600" spc="-1" strike="noStrike">
              <a:solidFill>
                <a:srgbClr val="000000"/>
              </a:solidFill>
              <a:latin typeface="Rockwel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Shape 176" descr=""/>
          <p:cNvPicPr/>
          <p:nvPr/>
        </p:nvPicPr>
        <p:blipFill>
          <a:blip r:embed="rId1"/>
          <a:stretch/>
        </p:blipFill>
        <p:spPr>
          <a:xfrm>
            <a:off x="372240" y="711360"/>
            <a:ext cx="8399160" cy="4346280"/>
          </a:xfrm>
          <a:prstGeom prst="rect">
            <a:avLst/>
          </a:prstGeom>
          <a:ln>
            <a:noFill/>
          </a:ln>
        </p:spPr>
      </p:pic>
      <p:sp>
        <p:nvSpPr>
          <p:cNvPr id="263" name="TextShape 1"/>
          <p:cNvSpPr txBox="1"/>
          <p:nvPr/>
        </p:nvSpPr>
        <p:spPr>
          <a:xfrm>
            <a:off x="250200" y="138240"/>
            <a:ext cx="8521200" cy="572760"/>
          </a:xfrm>
          <a:prstGeom prst="rect">
            <a:avLst/>
          </a:prstGeom>
          <a:noFill/>
          <a:ln>
            <a:noFill/>
          </a:ln>
        </p:spPr>
        <p:txBody>
          <a:bodyPr tIns="91440" bIns="91440"/>
          <a:p>
            <a:pPr algn="ctr">
              <a:lnSpc>
                <a:spcPct val="100000"/>
              </a:lnSpc>
            </a:pPr>
            <a:r>
              <a:rPr b="1" lang="en-US" sz="2800" spc="-1" strike="noStrike" cap="all">
                <a:solidFill>
                  <a:srgbClr val="000000"/>
                </a:solidFill>
                <a:latin typeface="Georgia"/>
              </a:rPr>
              <a:t>Each HypParam applied individually</a:t>
            </a:r>
            <a:endParaRPr b="0" lang="en-US" sz="2800" spc="-1" strike="noStrike">
              <a:solidFill>
                <a:srgbClr val="000000"/>
              </a:solidFill>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293760" y="270360"/>
            <a:ext cx="8521200" cy="572760"/>
          </a:xfrm>
          <a:prstGeom prst="rect">
            <a:avLst/>
          </a:prstGeom>
          <a:noFill/>
          <a:ln>
            <a:noFill/>
          </a:ln>
        </p:spPr>
        <p:txBody>
          <a:bodyPr tIns="91440" bIns="91440"/>
          <a:p>
            <a:pPr algn="ctr">
              <a:lnSpc>
                <a:spcPct val="100000"/>
              </a:lnSpc>
            </a:pPr>
            <a:r>
              <a:rPr b="1" lang="en-US" sz="3000" spc="-1" strike="noStrike" cap="all">
                <a:solidFill>
                  <a:srgbClr val="000000"/>
                </a:solidFill>
                <a:latin typeface="Georgia"/>
              </a:rPr>
              <a:t>COMBINATION OF HYPERPARAMETERS</a:t>
            </a:r>
            <a:endParaRPr b="0" lang="en-US" sz="3000" spc="-1" strike="noStrike">
              <a:solidFill>
                <a:srgbClr val="000000"/>
              </a:solidFill>
              <a:latin typeface="Arial"/>
            </a:endParaRPr>
          </a:p>
        </p:txBody>
      </p:sp>
      <p:sp>
        <p:nvSpPr>
          <p:cNvPr id="265" name="TextShape 2"/>
          <p:cNvSpPr txBox="1"/>
          <p:nvPr/>
        </p:nvSpPr>
        <p:spPr>
          <a:xfrm>
            <a:off x="293760" y="1163520"/>
            <a:ext cx="8521200" cy="3416040"/>
          </a:xfrm>
          <a:prstGeom prst="rect">
            <a:avLst/>
          </a:prstGeom>
          <a:noFill/>
          <a:ln>
            <a:noFill/>
          </a:ln>
        </p:spPr>
        <p:txBody>
          <a:bodyPr tIns="91440" bIns="91440"/>
          <a:p>
            <a:pPr marL="514440" indent="-285480">
              <a:lnSpc>
                <a:spcPct val="100000"/>
              </a:lnSpc>
              <a:buClr>
                <a:srgbClr val="9e3611"/>
              </a:buClr>
              <a:buSzPct val="85000"/>
              <a:buFont typeface="Wingdings" charset="2"/>
              <a:buChar char=""/>
            </a:pPr>
            <a:r>
              <a:rPr b="0" lang="en-US" sz="1600" spc="-1" strike="noStrike">
                <a:solidFill>
                  <a:srgbClr val="000000"/>
                </a:solidFill>
                <a:latin typeface="Georgia"/>
              </a:rPr>
              <a:t>Preliminary experiments uncovered that their combined effect of parameters produces better visualizations.</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600" spc="-1" strike="noStrike">
                <a:solidFill>
                  <a:srgbClr val="000000"/>
                </a:solidFill>
                <a:latin typeface="Georgia"/>
              </a:rPr>
              <a:t>To pick a reasonable set of hyperparam a random hyperparam search of 300 combinations are settled on 4.</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lang="en-US" sz="1600" spc="-1" strike="noStrike">
                <a:solidFill>
                  <a:srgbClr val="000000"/>
                </a:solidFill>
                <a:latin typeface="Georgia"/>
              </a:rPr>
              <a:t>A combination of these values were run on images ,</a:t>
            </a:r>
            <a:endParaRPr b="0" lang="en-US" sz="1600" spc="-1" strike="noStrike">
              <a:solidFill>
                <a:srgbClr val="000000"/>
              </a:solidFill>
              <a:latin typeface="Rockwell"/>
            </a:endParaRPr>
          </a:p>
          <a:p>
            <a:pPr lvl="1" marL="1028880" indent="-342720">
              <a:lnSpc>
                <a:spcPct val="100000"/>
              </a:lnSpc>
              <a:spcAft>
                <a:spcPts val="150"/>
              </a:spcAft>
              <a:buClr>
                <a:srgbClr val="9e3611"/>
              </a:buClr>
              <a:buSzPct val="85000"/>
              <a:buFont typeface="Rockwell Condensed"/>
              <a:buAutoNum type="arabicPeriod"/>
            </a:pPr>
            <a:r>
              <a:rPr b="0" lang="en-US" sz="1600" spc="-1" strike="noStrike">
                <a:solidFill>
                  <a:srgbClr val="000000"/>
                </a:solidFill>
                <a:latin typeface="Georgia"/>
              </a:rPr>
              <a:t>Some images showed high frequency values</a:t>
            </a:r>
            <a:endParaRPr b="0" lang="en-US" sz="1600" spc="-1" strike="noStrike">
              <a:solidFill>
                <a:srgbClr val="000000"/>
              </a:solidFill>
              <a:latin typeface="Rockwell"/>
            </a:endParaRPr>
          </a:p>
          <a:p>
            <a:pPr lvl="1" marL="1028880" indent="-342720">
              <a:lnSpc>
                <a:spcPct val="100000"/>
              </a:lnSpc>
              <a:spcAft>
                <a:spcPts val="150"/>
              </a:spcAft>
              <a:buClr>
                <a:srgbClr val="9e3611"/>
              </a:buClr>
              <a:buSzPct val="85000"/>
              <a:buFont typeface="Rockwell Condensed"/>
              <a:buAutoNum type="arabicPeriod"/>
            </a:pPr>
            <a:r>
              <a:rPr b="0" lang="en-US" sz="1600" spc="-1" strike="noStrike">
                <a:solidFill>
                  <a:srgbClr val="000000"/>
                </a:solidFill>
                <a:latin typeface="Georgia"/>
              </a:rPr>
              <a:t>Some images show low frequency values </a:t>
            </a:r>
            <a:endParaRPr b="0" lang="en-US" sz="1600" spc="-1" strike="noStrike">
              <a:solidFill>
                <a:srgbClr val="000000"/>
              </a:solidFill>
              <a:latin typeface="Rockwell"/>
            </a:endParaRPr>
          </a:p>
          <a:p>
            <a:pPr lvl="1" marL="1028880" indent="-342720">
              <a:lnSpc>
                <a:spcPct val="100000"/>
              </a:lnSpc>
              <a:spcAft>
                <a:spcPts val="150"/>
              </a:spcAft>
              <a:buClr>
                <a:srgbClr val="9e3611"/>
              </a:buClr>
              <a:buSzPct val="85000"/>
              <a:buFont typeface="Rockwell Condensed"/>
              <a:buAutoNum type="arabicPeriod"/>
            </a:pPr>
            <a:r>
              <a:rPr b="0" lang="en-US" sz="1600" spc="-1" strike="noStrike">
                <a:solidFill>
                  <a:srgbClr val="000000"/>
                </a:solidFill>
                <a:latin typeface="Georgia"/>
              </a:rPr>
              <a:t>Some contain dense pixel data </a:t>
            </a:r>
            <a:endParaRPr b="0" lang="en-US" sz="1600" spc="-1" strike="noStrike">
              <a:solidFill>
                <a:srgbClr val="000000"/>
              </a:solidFill>
              <a:latin typeface="Rockwell"/>
            </a:endParaRPr>
          </a:p>
          <a:p>
            <a:pPr lvl="1" marL="1028880" indent="-342720">
              <a:lnSpc>
                <a:spcPct val="100000"/>
              </a:lnSpc>
              <a:spcAft>
                <a:spcPts val="150"/>
              </a:spcAft>
              <a:buClr>
                <a:srgbClr val="9e3611"/>
              </a:buClr>
              <a:buSzPct val="85000"/>
              <a:buFont typeface="Rockwell Condensed"/>
              <a:buAutoNum type="arabicPeriod"/>
            </a:pPr>
            <a:r>
              <a:rPr b="0" lang="en-US" sz="1600" spc="-1" strike="noStrike">
                <a:solidFill>
                  <a:srgbClr val="000000"/>
                </a:solidFill>
                <a:latin typeface="Georgia"/>
              </a:rPr>
              <a:t>Some contain sparse outlines of important regions</a:t>
            </a:r>
            <a:endParaRPr b="0" lang="en-US" sz="1600" spc="-1" strike="noStrike">
              <a:solidFill>
                <a:srgbClr val="000000"/>
              </a:solidFill>
              <a:latin typeface="Rockwel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Shape 188" descr=""/>
          <p:cNvPicPr/>
          <p:nvPr/>
        </p:nvPicPr>
        <p:blipFill>
          <a:blip r:embed="rId1"/>
          <a:stretch/>
        </p:blipFill>
        <p:spPr>
          <a:xfrm>
            <a:off x="210240" y="0"/>
            <a:ext cx="8723520" cy="5142960"/>
          </a:xfrm>
          <a:prstGeom prst="rect">
            <a:avLst/>
          </a:prstGeom>
          <a:ln>
            <a:noFill/>
          </a:ln>
        </p:spPr>
      </p:pic>
      <p:sp>
        <p:nvSpPr>
          <p:cNvPr id="267" name="CustomShape 1"/>
          <p:cNvSpPr/>
          <p:nvPr/>
        </p:nvSpPr>
        <p:spPr>
          <a:xfrm>
            <a:off x="2721600" y="2702520"/>
            <a:ext cx="1686960" cy="52200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Low Frequency Patterns</a:t>
            </a:r>
            <a:endParaRPr b="0" lang="en-US" sz="1400" spc="-1" strike="noStrike">
              <a:latin typeface="Arial"/>
            </a:endParaRPr>
          </a:p>
        </p:txBody>
      </p:sp>
      <p:sp>
        <p:nvSpPr>
          <p:cNvPr id="268" name="CustomShape 2"/>
          <p:cNvSpPr/>
          <p:nvPr/>
        </p:nvSpPr>
        <p:spPr>
          <a:xfrm>
            <a:off x="7021440" y="174240"/>
            <a:ext cx="1686960" cy="522000"/>
          </a:xfrm>
          <a:prstGeom prst="roundRect">
            <a:avLst>
              <a:gd name="adj" fmla="val 16667"/>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High Frequency Patterns</a:t>
            </a:r>
            <a:endParaRPr b="0" lang="en-US" sz="1400" spc="-1" strike="noStrike">
              <a:latin typeface="Arial"/>
            </a:endParaRPr>
          </a:p>
        </p:txBody>
      </p:sp>
      <p:sp>
        <p:nvSpPr>
          <p:cNvPr id="269" name="CustomShape 3"/>
          <p:cNvSpPr/>
          <p:nvPr/>
        </p:nvSpPr>
        <p:spPr>
          <a:xfrm>
            <a:off x="413640" y="174240"/>
            <a:ext cx="1686960" cy="522000"/>
          </a:xfrm>
          <a:prstGeom prst="roundRect">
            <a:avLst>
              <a:gd name="adj" fmla="val 16667"/>
            </a:avLst>
          </a:prstGeom>
          <a:solidFill>
            <a:srgbClr val="00b0f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Sparse Set of Imp regions</a:t>
            </a:r>
            <a:endParaRPr b="0" lang="en-US" sz="1400" spc="-1" strike="noStrike">
              <a:latin typeface="Arial"/>
            </a:endParaRPr>
          </a:p>
        </p:txBody>
      </p:sp>
      <p:sp>
        <p:nvSpPr>
          <p:cNvPr id="270" name="CustomShape 4"/>
          <p:cNvSpPr/>
          <p:nvPr/>
        </p:nvSpPr>
        <p:spPr>
          <a:xfrm>
            <a:off x="5849280" y="2571840"/>
            <a:ext cx="1686960" cy="522000"/>
          </a:xfrm>
          <a:prstGeom prst="roundRect">
            <a:avLst>
              <a:gd name="adj" fmla="val 16667"/>
            </a:avLst>
          </a:prstGeom>
          <a:solidFill>
            <a:srgbClr val="7030a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400" spc="-1" strike="noStrike">
                <a:solidFill>
                  <a:srgbClr val="ffffff"/>
                </a:solidFill>
                <a:latin typeface="Rockwell"/>
                <a:ea typeface="Arial"/>
              </a:rPr>
              <a:t>Dense Pixel Data</a:t>
            </a:r>
            <a:endParaRPr b="0" lang="en-US" sz="14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Shape 193" descr=""/>
          <p:cNvPicPr/>
          <p:nvPr/>
        </p:nvPicPr>
        <p:blipFill>
          <a:blip r:embed="rId1"/>
          <a:stretch/>
        </p:blipFill>
        <p:spPr>
          <a:xfrm>
            <a:off x="293760" y="685800"/>
            <a:ext cx="8745480" cy="4457520"/>
          </a:xfrm>
          <a:prstGeom prst="rect">
            <a:avLst/>
          </a:prstGeom>
          <a:ln>
            <a:noFill/>
          </a:ln>
        </p:spPr>
      </p:pic>
      <p:sp>
        <p:nvSpPr>
          <p:cNvPr id="272" name="CustomShape 1"/>
          <p:cNvSpPr/>
          <p:nvPr/>
        </p:nvSpPr>
        <p:spPr>
          <a:xfrm>
            <a:off x="473040" y="98280"/>
            <a:ext cx="8566200" cy="696960"/>
          </a:xfrm>
          <a:prstGeom prst="rect">
            <a:avLst/>
          </a:prstGeom>
          <a:noFill/>
          <a:ln>
            <a:noFill/>
          </a:ln>
        </p:spPr>
        <p:style>
          <a:lnRef idx="0"/>
          <a:fillRef idx="0"/>
          <a:effectRef idx="0"/>
          <a:fontRef idx="minor"/>
        </p:style>
        <p:txBody>
          <a:bodyPr tIns="91440" bIns="91440"/>
          <a:p>
            <a:pPr>
              <a:lnSpc>
                <a:spcPct val="100000"/>
              </a:lnSpc>
            </a:pPr>
            <a:r>
              <a:rPr b="1" lang="en-US" sz="2200" spc="-1" strike="noStrike">
                <a:solidFill>
                  <a:srgbClr val="000000"/>
                </a:solidFill>
                <a:latin typeface="Georgia"/>
                <a:ea typeface="Trebuchet MS"/>
              </a:rPr>
              <a:t>Visualization of Example Features of Eight Layers of CNN</a:t>
            </a:r>
            <a:endParaRPr b="0" lang="en-US" sz="2200" spc="-1" strike="noStrike">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Shape 199" descr=""/>
          <p:cNvPicPr/>
          <p:nvPr/>
        </p:nvPicPr>
        <p:blipFill>
          <a:blip r:embed="rId1"/>
          <a:stretch/>
        </p:blipFill>
        <p:spPr>
          <a:xfrm>
            <a:off x="354240" y="584640"/>
            <a:ext cx="8505360" cy="4420440"/>
          </a:xfrm>
          <a:prstGeom prst="rect">
            <a:avLst/>
          </a:prstGeom>
          <a:ln>
            <a:noFill/>
          </a:ln>
        </p:spPr>
      </p:pic>
      <p:sp>
        <p:nvSpPr>
          <p:cNvPr id="274" name="CustomShape 1"/>
          <p:cNvSpPr/>
          <p:nvPr/>
        </p:nvSpPr>
        <p:spPr>
          <a:xfrm>
            <a:off x="354240" y="120240"/>
            <a:ext cx="8566200" cy="696960"/>
          </a:xfrm>
          <a:prstGeom prst="rect">
            <a:avLst/>
          </a:prstGeom>
          <a:noFill/>
          <a:ln>
            <a:noFill/>
          </a:ln>
        </p:spPr>
        <p:style>
          <a:lnRef idx="0"/>
          <a:fillRef idx="0"/>
          <a:effectRef idx="0"/>
          <a:fontRef idx="minor"/>
        </p:style>
        <p:txBody>
          <a:bodyPr tIns="91440" bIns="91440"/>
          <a:p>
            <a:pPr>
              <a:lnSpc>
                <a:spcPct val="100000"/>
              </a:lnSpc>
            </a:pPr>
            <a:r>
              <a:rPr b="1" lang="en-US" sz="2200" spc="-1" strike="noStrike">
                <a:solidFill>
                  <a:srgbClr val="000000"/>
                </a:solidFill>
                <a:latin typeface="Georgia"/>
                <a:ea typeface="Trebuchet MS"/>
              </a:rPr>
              <a:t>Visualization of Example Features of Eight Layers of CNN</a:t>
            </a:r>
            <a:endParaRPr b="0" lang="en-US" sz="2200" spc="-1" strike="noStrike">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228600" y="259560"/>
            <a:ext cx="852120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FUTURE WORK</a:t>
            </a:r>
            <a:endParaRPr b="0" lang="en-US" sz="3200" spc="-1" strike="noStrike">
              <a:solidFill>
                <a:srgbClr val="000000"/>
              </a:solidFill>
              <a:latin typeface="Arial"/>
            </a:endParaRPr>
          </a:p>
        </p:txBody>
      </p:sp>
      <p:sp>
        <p:nvSpPr>
          <p:cNvPr id="276" name="TextShape 2"/>
          <p:cNvSpPr txBox="1"/>
          <p:nvPr/>
        </p:nvSpPr>
        <p:spPr>
          <a:xfrm>
            <a:off x="228600" y="1065600"/>
            <a:ext cx="8521200" cy="3551040"/>
          </a:xfrm>
          <a:prstGeom prst="rect">
            <a:avLst/>
          </a:prstGeom>
          <a:noFill/>
          <a:ln>
            <a:noFill/>
          </a:ln>
        </p:spPr>
        <p:txBody>
          <a:bodyPr tIns="91440" bIns="91440"/>
          <a:p>
            <a:pPr marL="457200" indent="-329760">
              <a:lnSpc>
                <a:spcPct val="100000"/>
              </a:lnSpc>
              <a:buClr>
                <a:srgbClr val="9e3611"/>
              </a:buClr>
              <a:buFont typeface="Georgia"/>
              <a:buChar char="●"/>
            </a:pPr>
            <a:r>
              <a:rPr b="0" lang="en-US" sz="1600" spc="-1" strike="noStrike">
                <a:solidFill>
                  <a:srgbClr val="000000"/>
                </a:solidFill>
                <a:latin typeface="Georgia"/>
                <a:ea typeface="Georgia"/>
              </a:rPr>
              <a:t>Later conv layers tend to be more local (features of faces, wheel, etc..) instead of dimensions in a distributed code. But not all features correspond to natural parts. Thus opening up research to find the exact nature of learned representations. This could also be helpful in transfer learning when new models are trained atop the mid conv layer representations, a bias toward sparse connectivity could be helpful because it may be necessary to combine only a few features from these layers to create important features at higher layers.</a:t>
            </a:r>
            <a:endParaRPr b="0" lang="en-US" sz="1600" spc="-1" strike="noStrike">
              <a:solidFill>
                <a:srgbClr val="000000"/>
              </a:solidFill>
              <a:latin typeface="Rockwell"/>
            </a:endParaRPr>
          </a:p>
          <a:p>
            <a:pPr marL="127080">
              <a:lnSpc>
                <a:spcPct val="100000"/>
              </a:lnSpc>
            </a:pPr>
            <a:endParaRPr b="0" lang="en-US" sz="1600" spc="-1" strike="noStrike">
              <a:solidFill>
                <a:srgbClr val="000000"/>
              </a:solidFill>
              <a:latin typeface="Rockwell"/>
            </a:endParaRPr>
          </a:p>
          <a:p>
            <a:pPr marL="457200" indent="-329760">
              <a:lnSpc>
                <a:spcPct val="100000"/>
              </a:lnSpc>
              <a:buClr>
                <a:srgbClr val="9e3611"/>
              </a:buClr>
              <a:buFont typeface="Georgia"/>
              <a:buChar char="●"/>
            </a:pPr>
            <a:r>
              <a:rPr b="0" lang="en-US" sz="1600" spc="-1" strike="noStrike">
                <a:solidFill>
                  <a:srgbClr val="000000"/>
                </a:solidFill>
                <a:latin typeface="Georgia"/>
                <a:ea typeface="Georgia"/>
              </a:rPr>
              <a:t>New regularization methods that enables improved, interpretable, optimized visualizations of learned features. This will help researchers and practitioners understand, debug, and improve their models.</a:t>
            </a:r>
            <a:endParaRPr b="0" lang="en-US" sz="1600" spc="-1" strike="noStrike">
              <a:solidFill>
                <a:srgbClr val="000000"/>
              </a:solidFill>
              <a:latin typeface="Rockwell"/>
            </a:endParaRPr>
          </a:p>
          <a:p>
            <a:pPr marL="127080">
              <a:lnSpc>
                <a:spcPct val="100000"/>
              </a:lnSpc>
            </a:pPr>
            <a:endParaRPr b="0" lang="en-US" sz="1600" spc="-1" strike="noStrike">
              <a:solidFill>
                <a:srgbClr val="000000"/>
              </a:solidFill>
              <a:latin typeface="Rockwell"/>
            </a:endParaRPr>
          </a:p>
          <a:p>
            <a:pPr marL="457200" indent="-329760">
              <a:lnSpc>
                <a:spcPct val="100000"/>
              </a:lnSpc>
              <a:buClr>
                <a:srgbClr val="9e3611"/>
              </a:buClr>
              <a:buFont typeface="Georgia"/>
              <a:buChar char="●"/>
            </a:pPr>
            <a:r>
              <a:rPr b="0" lang="en-US" sz="1600" spc="-1" strike="noStrike">
                <a:solidFill>
                  <a:srgbClr val="000000"/>
                </a:solidFill>
                <a:latin typeface="Georgia"/>
                <a:ea typeface="Georgia"/>
              </a:rPr>
              <a:t>Preventing model-fooling by understanding the workings of hidden layers of the ConvNet.</a:t>
            </a:r>
            <a:endParaRPr b="0" lang="en-US" sz="1600" spc="-1" strike="noStrike">
              <a:solidFill>
                <a:srgbClr val="000000"/>
              </a:solidFill>
              <a:latin typeface="Rockwel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337320" y="270360"/>
            <a:ext cx="852120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CONCLUSION (TOPIC)</a:t>
            </a:r>
            <a:endParaRPr b="0" lang="en-US" sz="3200" spc="-1" strike="noStrike">
              <a:solidFill>
                <a:srgbClr val="000000"/>
              </a:solidFill>
              <a:latin typeface="Arial"/>
            </a:endParaRPr>
          </a:p>
        </p:txBody>
      </p:sp>
      <p:sp>
        <p:nvSpPr>
          <p:cNvPr id="278" name="TextShape 2"/>
          <p:cNvSpPr txBox="1"/>
          <p:nvPr/>
        </p:nvSpPr>
        <p:spPr>
          <a:xfrm>
            <a:off x="337320" y="1054440"/>
            <a:ext cx="8521200" cy="3416040"/>
          </a:xfrm>
          <a:prstGeom prst="rect">
            <a:avLst/>
          </a:prstGeom>
          <a:noFill/>
          <a:ln>
            <a:noFill/>
          </a:ln>
        </p:spPr>
        <p:txBody>
          <a:bodyPr tIns="91440" bIns="91440"/>
          <a:p>
            <a:pPr marL="457200" indent="-228240">
              <a:lnSpc>
                <a:spcPct val="150000"/>
              </a:lnSpc>
              <a:buClr>
                <a:srgbClr val="9e3611"/>
              </a:buClr>
              <a:buSzPct val="85000"/>
              <a:buFont typeface="Georgia"/>
              <a:buChar char="●"/>
            </a:pPr>
            <a:r>
              <a:rPr b="0" lang="en-US" sz="1500" spc="-1" strike="noStrike">
                <a:solidFill>
                  <a:srgbClr val="000000"/>
                </a:solidFill>
                <a:latin typeface="Georgia"/>
                <a:ea typeface="Georgia"/>
              </a:rPr>
              <a:t>We have a new visualization tool that helps us understand the workings of a convnet in detail by exploring the hidden layers.</a:t>
            </a:r>
            <a:endParaRPr b="0" lang="en-US" sz="1500" spc="-1" strike="noStrike">
              <a:solidFill>
                <a:srgbClr val="000000"/>
              </a:solidFill>
              <a:latin typeface="Rockwell"/>
            </a:endParaRPr>
          </a:p>
          <a:p>
            <a:pPr marL="228600">
              <a:lnSpc>
                <a:spcPct val="150000"/>
              </a:lnSpc>
            </a:pPr>
            <a:endParaRPr b="0" lang="en-US" sz="1500" spc="-1" strike="noStrike">
              <a:solidFill>
                <a:srgbClr val="000000"/>
              </a:solidFill>
              <a:latin typeface="Rockwell"/>
            </a:endParaRPr>
          </a:p>
          <a:p>
            <a:pPr marL="457200" indent="-228240">
              <a:lnSpc>
                <a:spcPct val="150000"/>
              </a:lnSpc>
              <a:buClr>
                <a:srgbClr val="9e3611"/>
              </a:buClr>
              <a:buSzPct val="85000"/>
              <a:buFont typeface="Georgia"/>
              <a:buChar char="●"/>
            </a:pPr>
            <a:r>
              <a:rPr b="0" lang="en-US" sz="1500" spc="-1" strike="noStrike">
                <a:solidFill>
                  <a:srgbClr val="000000"/>
                </a:solidFill>
                <a:latin typeface="Georgia"/>
                <a:ea typeface="Georgia"/>
              </a:rPr>
              <a:t>Helps in debugging models and coming up new and improved training and testing strategies.</a:t>
            </a:r>
            <a:endParaRPr b="0" lang="en-US" sz="1500" spc="-1" strike="noStrike">
              <a:solidFill>
                <a:srgbClr val="000000"/>
              </a:solidFill>
              <a:latin typeface="Rockwell"/>
            </a:endParaRPr>
          </a:p>
          <a:p>
            <a:pPr marL="228600">
              <a:lnSpc>
                <a:spcPct val="150000"/>
              </a:lnSpc>
            </a:pPr>
            <a:endParaRPr b="0" lang="en-US" sz="1500" spc="-1" strike="noStrike">
              <a:solidFill>
                <a:srgbClr val="000000"/>
              </a:solidFill>
              <a:latin typeface="Rockwell"/>
            </a:endParaRPr>
          </a:p>
          <a:p>
            <a:pPr marL="457200" indent="-228240">
              <a:lnSpc>
                <a:spcPct val="150000"/>
              </a:lnSpc>
              <a:buClr>
                <a:srgbClr val="9e3611"/>
              </a:buClr>
              <a:buSzPct val="85000"/>
              <a:buFont typeface="Georgia"/>
              <a:buChar char="●"/>
            </a:pPr>
            <a:r>
              <a:rPr b="0" lang="en-US" sz="1500" spc="-1" strike="noStrike">
                <a:solidFill>
                  <a:srgbClr val="000000"/>
                </a:solidFill>
                <a:latin typeface="Georgia"/>
                <a:ea typeface="Georgia"/>
              </a:rPr>
              <a:t>Helps with contribution of new methodologies and techniques in the field of DNNs (new regularization techniques, incorporate unique training strategies, etc..)</a:t>
            </a:r>
            <a:endParaRPr b="0" lang="en-US" sz="1500" spc="-1" strike="noStrike">
              <a:solidFill>
                <a:srgbClr val="000000"/>
              </a:solidFill>
              <a:latin typeface="Rockwell"/>
            </a:endParaRPr>
          </a:p>
          <a:p>
            <a:pPr>
              <a:lnSpc>
                <a:spcPct val="150000"/>
              </a:lnSpc>
            </a:pPr>
            <a:endParaRPr b="0" lang="en-US" sz="1500" spc="-1" strike="noStrike">
              <a:solidFill>
                <a:srgbClr val="000000"/>
              </a:solidFill>
              <a:latin typeface="Rockwell"/>
            </a:endParaRPr>
          </a:p>
          <a:p>
            <a:pPr marL="457200" indent="-228240">
              <a:lnSpc>
                <a:spcPct val="150000"/>
              </a:lnSpc>
              <a:buClr>
                <a:srgbClr val="9e3611"/>
              </a:buClr>
              <a:buSzPct val="85000"/>
              <a:buFont typeface="Georgia"/>
              <a:buChar char="●"/>
            </a:pPr>
            <a:r>
              <a:rPr b="0" lang="en-US" sz="1500" spc="-1" strike="noStrike">
                <a:solidFill>
                  <a:srgbClr val="000000"/>
                </a:solidFill>
                <a:latin typeface="Georgia"/>
                <a:ea typeface="Georgia"/>
              </a:rPr>
              <a:t>Disadvantage, concepts arent easy to grasp without a practical knowledge on the topic.</a:t>
            </a:r>
            <a:endParaRPr b="0" lang="en-US" sz="1500" spc="-1" strike="noStrike">
              <a:solidFill>
                <a:srgbClr val="000000"/>
              </a:solidFill>
              <a:latin typeface="Rockwell"/>
            </a:endParaRPr>
          </a:p>
          <a:p>
            <a:pPr marL="137160" indent="-136800">
              <a:lnSpc>
                <a:spcPct val="100000"/>
              </a:lnSpc>
            </a:pPr>
            <a:endParaRPr b="0" lang="en-US" sz="1500" spc="-1" strike="noStrike">
              <a:solidFill>
                <a:srgbClr val="000000"/>
              </a:solidFill>
              <a:latin typeface="Rockwel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223920" y="804960"/>
            <a:ext cx="8521200" cy="2177640"/>
          </a:xfrm>
          <a:prstGeom prst="rect">
            <a:avLst/>
          </a:prstGeom>
          <a:noFill/>
          <a:ln>
            <a:noFill/>
          </a:ln>
        </p:spPr>
        <p:txBody>
          <a:bodyPr tIns="91440" bIns="91440"/>
          <a:p>
            <a:pPr marL="482760" indent="-342720">
              <a:lnSpc>
                <a:spcPct val="150000"/>
              </a:lnSpc>
              <a:buClr>
                <a:srgbClr val="9e3611"/>
              </a:buClr>
              <a:buSzPct val="85000"/>
              <a:buFont typeface="Rockwell Condensed"/>
              <a:buAutoNum type="arabicPeriod"/>
            </a:pPr>
            <a:r>
              <a:rPr b="0" lang="en-US" sz="1400" spc="-1" strike="noStrike">
                <a:solidFill>
                  <a:srgbClr val="000000"/>
                </a:solidFill>
                <a:latin typeface="Georgia"/>
                <a:ea typeface="Georgia"/>
              </a:rPr>
              <a:t>D</a:t>
            </a:r>
            <a:r>
              <a:rPr b="0" lang="en-US" sz="1500" spc="-1" strike="noStrike">
                <a:solidFill>
                  <a:srgbClr val="000000"/>
                </a:solidFill>
                <a:latin typeface="Georgia"/>
                <a:ea typeface="Georgia"/>
              </a:rPr>
              <a:t>eep Neural Network are networks comprised of many layers which aid in learning features off Images, Sounds, Texts, etc…</a:t>
            </a:r>
            <a:endParaRPr b="0" lang="en-US" sz="1500" spc="-1" strike="noStrike">
              <a:solidFill>
                <a:srgbClr val="000000"/>
              </a:solidFill>
              <a:latin typeface="Rockwell"/>
            </a:endParaRPr>
          </a:p>
          <a:p>
            <a:pPr marL="476280" indent="-342720">
              <a:lnSpc>
                <a:spcPct val="150000"/>
              </a:lnSpc>
              <a:buClr>
                <a:srgbClr val="9e3611"/>
              </a:buClr>
              <a:buSzPct val="85000"/>
              <a:buFont typeface="Rockwell Condensed"/>
              <a:buAutoNum type="arabicPeriod"/>
            </a:pPr>
            <a:r>
              <a:rPr b="0" lang="en-US" sz="1500" spc="-1" strike="noStrike">
                <a:solidFill>
                  <a:srgbClr val="000000"/>
                </a:solidFill>
                <a:latin typeface="Georgia"/>
                <a:ea typeface="Georgia"/>
              </a:rPr>
              <a:t>These Multi-layer networks learn low level, mid level and high level features off of these inputs look like.</a:t>
            </a:r>
            <a:endParaRPr b="0" lang="en-US" sz="1500" spc="-1" strike="noStrike">
              <a:solidFill>
                <a:srgbClr val="000000"/>
              </a:solidFill>
              <a:latin typeface="Rockwell"/>
            </a:endParaRPr>
          </a:p>
          <a:p>
            <a:pPr marL="476280" indent="-342720">
              <a:lnSpc>
                <a:spcPct val="150000"/>
              </a:lnSpc>
              <a:buClr>
                <a:srgbClr val="9e3611"/>
              </a:buClr>
              <a:buSzPct val="85000"/>
              <a:buFont typeface="Rockwell Condensed"/>
              <a:buAutoNum type="arabicPeriod"/>
            </a:pPr>
            <a:r>
              <a:rPr b="0" lang="en-US" sz="1500" spc="-1" strike="noStrike">
                <a:solidFill>
                  <a:srgbClr val="000000"/>
                </a:solidFill>
                <a:latin typeface="Georgia"/>
                <a:ea typeface="Georgia"/>
              </a:rPr>
              <a:t>They are surpassing humans in everyday challenging tasks. Ex: Self driving cars, playing video games, predicting stock prices, etc..</a:t>
            </a:r>
            <a:br/>
            <a:r>
              <a:rPr b="0" lang="en-US" sz="1500" spc="-1" strike="noStrike">
                <a:solidFill>
                  <a:srgbClr val="000000"/>
                </a:solidFill>
                <a:latin typeface="Rockwell"/>
              </a:rPr>
              <a:t> </a:t>
            </a:r>
            <a:endParaRPr b="0" lang="en-US" sz="1500" spc="-1" strike="noStrike">
              <a:solidFill>
                <a:srgbClr val="000000"/>
              </a:solidFill>
              <a:latin typeface="Rockwell"/>
            </a:endParaRPr>
          </a:p>
        </p:txBody>
      </p:sp>
      <p:pic>
        <p:nvPicPr>
          <p:cNvPr id="187" name="Shape 61" descr=""/>
          <p:cNvPicPr/>
          <p:nvPr/>
        </p:nvPicPr>
        <p:blipFill>
          <a:blip r:embed="rId1"/>
          <a:stretch/>
        </p:blipFill>
        <p:spPr>
          <a:xfrm>
            <a:off x="0" y="2982600"/>
            <a:ext cx="4484520" cy="2160360"/>
          </a:xfrm>
          <a:prstGeom prst="rect">
            <a:avLst/>
          </a:prstGeom>
          <a:ln>
            <a:noFill/>
          </a:ln>
        </p:spPr>
      </p:pic>
      <p:pic>
        <p:nvPicPr>
          <p:cNvPr id="188" name="Shape 63" descr=""/>
          <p:cNvPicPr/>
          <p:nvPr/>
        </p:nvPicPr>
        <p:blipFill>
          <a:blip r:embed="rId2"/>
          <a:stretch/>
        </p:blipFill>
        <p:spPr>
          <a:xfrm>
            <a:off x="4572000" y="3091680"/>
            <a:ext cx="4571640" cy="2051640"/>
          </a:xfrm>
          <a:prstGeom prst="rect">
            <a:avLst/>
          </a:prstGeom>
          <a:ln>
            <a:noFill/>
          </a:ln>
        </p:spPr>
      </p:pic>
      <p:sp>
        <p:nvSpPr>
          <p:cNvPr id="189" name="CustomShape 2"/>
          <p:cNvSpPr/>
          <p:nvPr/>
        </p:nvSpPr>
        <p:spPr>
          <a:xfrm>
            <a:off x="384840" y="231840"/>
            <a:ext cx="8521200" cy="572760"/>
          </a:xfrm>
          <a:prstGeom prst="rect">
            <a:avLst/>
          </a:prstGeom>
          <a:noFill/>
          <a:ln>
            <a:noFill/>
          </a:ln>
        </p:spPr>
        <p:style>
          <a:lnRef idx="0"/>
          <a:fillRef idx="0"/>
          <a:effectRef idx="0"/>
          <a:fontRef idx="minor"/>
        </p:style>
        <p:txBody>
          <a:bodyPr tIns="91440" bIns="91440"/>
          <a:p>
            <a:pPr algn="ctr">
              <a:lnSpc>
                <a:spcPct val="100000"/>
              </a:lnSpc>
            </a:pPr>
            <a:r>
              <a:rPr b="1" lang="en-US" sz="3000" spc="-1" strike="noStrike" cap="all">
                <a:solidFill>
                  <a:srgbClr val="000000"/>
                </a:solidFill>
                <a:latin typeface="Georgia"/>
              </a:rPr>
              <a:t>CONVOLUTIONAL NEURAL NETWORK</a:t>
            </a:r>
            <a:endParaRPr b="0" lang="en-US" sz="3000" spc="-1" strike="noStrike">
              <a:latin typeface="Arial"/>
            </a:endParaRPr>
          </a:p>
          <a:p>
            <a:pPr>
              <a:lnSpc>
                <a:spcPct val="100000"/>
              </a:lnSpc>
            </a:pPr>
            <a:endParaRPr b="0" lang="en-US" sz="3000" spc="-1" strike="noStrike">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802440" y="363600"/>
            <a:ext cx="7543440" cy="866160"/>
          </a:xfrm>
          <a:prstGeom prst="rect">
            <a:avLst/>
          </a:prstGeom>
          <a:noFill/>
          <a:ln>
            <a:noFill/>
          </a:ln>
        </p:spPr>
        <p:txBody>
          <a:bodyPr anchor="ctr">
            <a:normAutofit/>
          </a:bodyPr>
          <a:p>
            <a:pPr algn="ctr">
              <a:lnSpc>
                <a:spcPct val="100000"/>
              </a:lnSpc>
            </a:pPr>
            <a:r>
              <a:rPr b="1" lang="en-US" sz="3200" spc="-1" strike="noStrike" cap="all">
                <a:solidFill>
                  <a:srgbClr val="000000"/>
                </a:solidFill>
                <a:latin typeface="Georgia"/>
              </a:rPr>
              <a:t>CONCLUSION (SOFTWARE)</a:t>
            </a:r>
            <a:endParaRPr b="0" lang="en-US" sz="3200" spc="-1" strike="noStrike">
              <a:solidFill>
                <a:srgbClr val="000000"/>
              </a:solidFill>
              <a:latin typeface="Arial"/>
            </a:endParaRPr>
          </a:p>
        </p:txBody>
      </p:sp>
      <p:sp>
        <p:nvSpPr>
          <p:cNvPr id="280" name="TextShape 2"/>
          <p:cNvSpPr txBox="1"/>
          <p:nvPr/>
        </p:nvSpPr>
        <p:spPr>
          <a:xfrm>
            <a:off x="715320" y="1230120"/>
            <a:ext cx="7543440" cy="3037680"/>
          </a:xfrm>
          <a:prstGeom prst="rect">
            <a:avLst/>
          </a:prstGeom>
          <a:noFill/>
          <a:ln>
            <a:noFill/>
          </a:ln>
        </p:spPr>
        <p:txBody>
          <a:bodyPr/>
          <a:p>
            <a:pPr marL="137160" indent="-136800">
              <a:lnSpc>
                <a:spcPct val="150000"/>
              </a:lnSpc>
              <a:spcBef>
                <a:spcPts val="901"/>
              </a:spcBef>
              <a:buClr>
                <a:srgbClr val="9e3611"/>
              </a:buClr>
              <a:buSzPct val="85000"/>
              <a:buFont typeface="Wingdings" charset="2"/>
              <a:buChar char=""/>
            </a:pPr>
            <a:r>
              <a:rPr b="0" lang="en-US" sz="1500" spc="-1" strike="noStrike">
                <a:solidFill>
                  <a:srgbClr val="000000"/>
                </a:solidFill>
                <a:latin typeface="Georgia"/>
              </a:rPr>
              <a:t>Interface is very simple and easy to navigate.</a:t>
            </a:r>
            <a:endParaRPr b="0" lang="en-US" sz="1500" spc="-1" strike="noStrike">
              <a:solidFill>
                <a:srgbClr val="000000"/>
              </a:solidFill>
              <a:latin typeface="Rockwell"/>
            </a:endParaRPr>
          </a:p>
          <a:p>
            <a:pPr marL="137160" indent="-136800">
              <a:lnSpc>
                <a:spcPct val="150000"/>
              </a:lnSpc>
              <a:spcBef>
                <a:spcPts val="901"/>
              </a:spcBef>
              <a:buClr>
                <a:srgbClr val="9e3611"/>
              </a:buClr>
              <a:buSzPct val="85000"/>
              <a:buFont typeface="Wingdings" charset="2"/>
              <a:buChar char=""/>
            </a:pPr>
            <a:r>
              <a:rPr b="0" lang="en-US" sz="1500" spc="-1" strike="noStrike">
                <a:solidFill>
                  <a:srgbClr val="000000"/>
                </a:solidFill>
                <a:latin typeface="Georgia"/>
              </a:rPr>
              <a:t>Has a camera add (did not work for me!), a nifty feature.</a:t>
            </a:r>
            <a:endParaRPr b="0" lang="en-US" sz="1500" spc="-1" strike="noStrike">
              <a:solidFill>
                <a:srgbClr val="000000"/>
              </a:solidFill>
              <a:latin typeface="Rockwell"/>
            </a:endParaRPr>
          </a:p>
          <a:p>
            <a:pPr marL="137160" indent="-136800">
              <a:lnSpc>
                <a:spcPct val="150000"/>
              </a:lnSpc>
              <a:spcBef>
                <a:spcPts val="901"/>
              </a:spcBef>
              <a:buClr>
                <a:srgbClr val="9e3611"/>
              </a:buClr>
              <a:buSzPct val="85000"/>
              <a:buFont typeface="Wingdings" charset="2"/>
              <a:buChar char=""/>
            </a:pPr>
            <a:r>
              <a:rPr b="0" lang="en-US" sz="1500" spc="-1" strike="noStrike">
                <a:solidFill>
                  <a:srgbClr val="000000"/>
                </a:solidFill>
                <a:latin typeface="Georgia"/>
              </a:rPr>
              <a:t>Useful for researchers and newcomers alike.</a:t>
            </a:r>
            <a:endParaRPr b="0" lang="en-US" sz="1500" spc="-1" strike="noStrike">
              <a:solidFill>
                <a:srgbClr val="000000"/>
              </a:solidFill>
              <a:latin typeface="Rockwell"/>
            </a:endParaRPr>
          </a:p>
          <a:p>
            <a:pPr marL="137160" indent="-136800">
              <a:lnSpc>
                <a:spcPct val="150000"/>
              </a:lnSpc>
              <a:spcBef>
                <a:spcPts val="901"/>
              </a:spcBef>
              <a:buClr>
                <a:srgbClr val="9e3611"/>
              </a:buClr>
              <a:buSzPct val="85000"/>
              <a:buFont typeface="Wingdings" charset="2"/>
              <a:buChar char=""/>
            </a:pPr>
            <a:r>
              <a:rPr b="0" lang="en-US" sz="1500" spc="-1" strike="noStrike">
                <a:solidFill>
                  <a:srgbClr val="000000"/>
                </a:solidFill>
                <a:latin typeface="Georgia"/>
              </a:rPr>
              <a:t>Takes time to understand the flow of the layers</a:t>
            </a:r>
            <a:endParaRPr b="0" lang="en-US" sz="1500" spc="-1" strike="noStrike">
              <a:solidFill>
                <a:srgbClr val="000000"/>
              </a:solidFill>
              <a:latin typeface="Rockwell"/>
            </a:endParaRPr>
          </a:p>
          <a:p>
            <a:pPr>
              <a:lnSpc>
                <a:spcPct val="90000"/>
              </a:lnSpc>
              <a:spcBef>
                <a:spcPts val="901"/>
              </a:spcBef>
            </a:pPr>
            <a:endParaRPr b="0" lang="en-US" sz="1500" spc="-1" strike="noStrike">
              <a:solidFill>
                <a:srgbClr val="000000"/>
              </a:solidFill>
              <a:latin typeface="Rockwell"/>
            </a:endParaRPr>
          </a:p>
          <a:p>
            <a:pPr>
              <a:lnSpc>
                <a:spcPct val="90000"/>
              </a:lnSpc>
              <a:spcBef>
                <a:spcPts val="901"/>
              </a:spcBef>
            </a:pPr>
            <a:endParaRPr b="0" lang="en-US" sz="1500" spc="-1" strike="noStrike">
              <a:solidFill>
                <a:srgbClr val="000000"/>
              </a:solidFill>
              <a:latin typeface="Rockwel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0" y="141120"/>
            <a:ext cx="852120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WHY are CNNs so POPULAR??!</a:t>
            </a:r>
            <a:endParaRPr b="0" lang="en-US" sz="3200" spc="-1" strike="noStrike">
              <a:solidFill>
                <a:srgbClr val="000000"/>
              </a:solidFill>
              <a:latin typeface="Arial"/>
            </a:endParaRPr>
          </a:p>
        </p:txBody>
      </p:sp>
      <p:sp>
        <p:nvSpPr>
          <p:cNvPr id="191" name="TextShape 2"/>
          <p:cNvSpPr txBox="1"/>
          <p:nvPr/>
        </p:nvSpPr>
        <p:spPr>
          <a:xfrm>
            <a:off x="99000" y="825840"/>
            <a:ext cx="8521200" cy="3416040"/>
          </a:xfrm>
          <a:prstGeom prst="rect">
            <a:avLst/>
          </a:prstGeom>
          <a:noFill/>
          <a:ln>
            <a:noFill/>
          </a:ln>
        </p:spPr>
        <p:txBody>
          <a:bodyPr tIns="91440" bIns="91440"/>
          <a:p>
            <a:pPr marL="457200" indent="-317160">
              <a:lnSpc>
                <a:spcPct val="100000"/>
              </a:lnSpc>
              <a:buClr>
                <a:srgbClr val="9e3611"/>
              </a:buClr>
              <a:buFont typeface="Georgia"/>
              <a:buChar char="●"/>
            </a:pPr>
            <a:r>
              <a:rPr b="0" lang="en-US" sz="1600" spc="-1" strike="noStrike">
                <a:solidFill>
                  <a:srgbClr val="000000"/>
                </a:solidFill>
                <a:latin typeface="Georgia"/>
                <a:ea typeface="Georgia"/>
              </a:rPr>
              <a:t>They are able to achieve human like performance in a large number of tasks and even surpassed humans in a few.</a:t>
            </a:r>
            <a:endParaRPr b="0" lang="en-US" sz="1600" spc="-1" strike="noStrike">
              <a:solidFill>
                <a:srgbClr val="000000"/>
              </a:solidFill>
              <a:latin typeface="Rockwell"/>
            </a:endParaRPr>
          </a:p>
          <a:p>
            <a:pPr lvl="1" marL="914400" indent="-317160">
              <a:lnSpc>
                <a:spcPct val="100000"/>
              </a:lnSpc>
              <a:spcAft>
                <a:spcPts val="150"/>
              </a:spcAft>
              <a:buClr>
                <a:srgbClr val="9e3611"/>
              </a:buClr>
              <a:buFont typeface="Georgia"/>
              <a:buChar char="○"/>
            </a:pPr>
            <a:r>
              <a:rPr b="1" i="1" lang="en-US" sz="1350" spc="-1" strike="noStrike">
                <a:solidFill>
                  <a:srgbClr val="000000"/>
                </a:solidFill>
                <a:latin typeface="Georgia"/>
                <a:ea typeface="Georgia"/>
              </a:rPr>
              <a:t>example</a:t>
            </a:r>
            <a:r>
              <a:rPr b="0" lang="en-US" sz="1350" spc="-1" strike="noStrike">
                <a:solidFill>
                  <a:srgbClr val="000000"/>
                </a:solidFill>
                <a:latin typeface="Georgia"/>
                <a:ea typeface="Georgia"/>
              </a:rPr>
              <a:t>:  AlphaGo challenge,  ILSVRC challenges,  etc..</a:t>
            </a:r>
            <a:endParaRPr b="0" lang="en-US" sz="1350" spc="-1" strike="noStrike">
              <a:solidFill>
                <a:srgbClr val="000000"/>
              </a:solidFill>
              <a:latin typeface="Rockwell"/>
            </a:endParaRPr>
          </a:p>
          <a:p>
            <a:pPr marL="137160" indent="-136800">
              <a:lnSpc>
                <a:spcPct val="100000"/>
              </a:lnSpc>
            </a:pPr>
            <a:endParaRPr b="0" lang="en-US" sz="1350" spc="-1" strike="noStrike">
              <a:solidFill>
                <a:srgbClr val="000000"/>
              </a:solidFill>
              <a:latin typeface="Rockwell"/>
            </a:endParaRPr>
          </a:p>
          <a:p>
            <a:pPr marL="457200" indent="-317160">
              <a:lnSpc>
                <a:spcPct val="100000"/>
              </a:lnSpc>
              <a:buClr>
                <a:srgbClr val="9e3611"/>
              </a:buClr>
              <a:buFont typeface="Georgia"/>
              <a:buChar char="●"/>
            </a:pPr>
            <a:r>
              <a:rPr b="0" lang="en-US" sz="1600" spc="-1" strike="noStrike">
                <a:solidFill>
                  <a:srgbClr val="000000"/>
                </a:solidFill>
                <a:latin typeface="Georgia"/>
                <a:ea typeface="Georgia"/>
              </a:rPr>
              <a:t>Reason for their advancements ?</a:t>
            </a:r>
            <a:endParaRPr b="0" lang="en-US" sz="1600" spc="-1" strike="noStrike">
              <a:solidFill>
                <a:srgbClr val="000000"/>
              </a:solidFill>
              <a:latin typeface="Rockwell"/>
            </a:endParaRPr>
          </a:p>
          <a:p>
            <a:pPr lvl="1" marL="914400" indent="-228240">
              <a:lnSpc>
                <a:spcPct val="100000"/>
              </a:lnSpc>
              <a:spcAft>
                <a:spcPts val="150"/>
              </a:spcAft>
              <a:buClr>
                <a:srgbClr val="9e3611"/>
              </a:buClr>
              <a:buSzPct val="85000"/>
              <a:buFont typeface="Georgia"/>
              <a:buChar char="○"/>
            </a:pPr>
            <a:r>
              <a:rPr b="1" i="1" lang="en-US" sz="1350" spc="-1" strike="noStrike">
                <a:solidFill>
                  <a:srgbClr val="000000"/>
                </a:solidFill>
                <a:latin typeface="Georgia"/>
                <a:ea typeface="Georgia"/>
              </a:rPr>
              <a:t>Larger training sets</a:t>
            </a:r>
            <a:r>
              <a:rPr b="0" i="1" lang="en-US" sz="1350" spc="-1" strike="noStrike">
                <a:solidFill>
                  <a:srgbClr val="000000"/>
                </a:solidFill>
                <a:latin typeface="Georgia"/>
                <a:ea typeface="Georgia"/>
              </a:rPr>
              <a:t> </a:t>
            </a:r>
            <a:r>
              <a:rPr b="0" lang="en-US" sz="1350" spc="-1" strike="noStrike">
                <a:solidFill>
                  <a:srgbClr val="000000"/>
                </a:solidFill>
                <a:latin typeface="Georgia"/>
                <a:ea typeface="Georgia"/>
              </a:rPr>
              <a:t>- millions of labeled examples </a:t>
            </a:r>
            <a:endParaRPr b="0" lang="en-US" sz="1350" spc="-1" strike="noStrike">
              <a:solidFill>
                <a:srgbClr val="000000"/>
              </a:solidFill>
              <a:latin typeface="Rockwell"/>
            </a:endParaRPr>
          </a:p>
          <a:p>
            <a:pPr lvl="1" marL="914400" indent="-228240">
              <a:lnSpc>
                <a:spcPct val="100000"/>
              </a:lnSpc>
              <a:spcAft>
                <a:spcPts val="150"/>
              </a:spcAft>
              <a:buClr>
                <a:srgbClr val="9e3611"/>
              </a:buClr>
              <a:buSzPct val="85000"/>
              <a:buFont typeface="Georgia"/>
              <a:buChar char="○"/>
            </a:pPr>
            <a:r>
              <a:rPr b="1" i="1" lang="en-US" sz="1350" spc="-1" strike="noStrike">
                <a:solidFill>
                  <a:srgbClr val="000000"/>
                </a:solidFill>
                <a:latin typeface="Georgia"/>
                <a:ea typeface="Georgia"/>
              </a:rPr>
              <a:t>Powerful GPUs</a:t>
            </a:r>
            <a:r>
              <a:rPr b="1" lang="en-US" sz="1350" spc="-1" strike="noStrike">
                <a:solidFill>
                  <a:srgbClr val="000000"/>
                </a:solidFill>
                <a:latin typeface="Georgia"/>
                <a:ea typeface="Georgia"/>
              </a:rPr>
              <a:t> </a:t>
            </a:r>
            <a:r>
              <a:rPr b="0" lang="en-US" sz="1350" spc="-1" strike="noStrike">
                <a:solidFill>
                  <a:srgbClr val="000000"/>
                </a:solidFill>
                <a:latin typeface="Georgia"/>
                <a:ea typeface="Georgia"/>
              </a:rPr>
              <a:t>- training of very large models practical</a:t>
            </a:r>
            <a:endParaRPr b="0" lang="en-US" sz="1350" spc="-1" strike="noStrike">
              <a:solidFill>
                <a:srgbClr val="000000"/>
              </a:solidFill>
              <a:latin typeface="Rockwell"/>
            </a:endParaRPr>
          </a:p>
          <a:p>
            <a:pPr lvl="1" marL="914400" indent="-228240">
              <a:lnSpc>
                <a:spcPct val="100000"/>
              </a:lnSpc>
              <a:spcAft>
                <a:spcPts val="150"/>
              </a:spcAft>
              <a:buClr>
                <a:srgbClr val="9e3611"/>
              </a:buClr>
              <a:buSzPct val="85000"/>
              <a:buFont typeface="Georgia"/>
              <a:buChar char="○"/>
            </a:pPr>
            <a:r>
              <a:rPr b="1" i="1" lang="en-US" sz="1350" spc="-1" strike="noStrike">
                <a:solidFill>
                  <a:srgbClr val="000000"/>
                </a:solidFill>
                <a:latin typeface="Georgia"/>
                <a:ea typeface="Georgia"/>
              </a:rPr>
              <a:t>Better model regularization strategies</a:t>
            </a:r>
            <a:r>
              <a:rPr b="0" i="1" lang="en-US" sz="1350" spc="-1" strike="noStrike">
                <a:solidFill>
                  <a:srgbClr val="000000"/>
                </a:solidFill>
                <a:latin typeface="Georgia"/>
                <a:ea typeface="Georgia"/>
              </a:rPr>
              <a:t> </a:t>
            </a:r>
            <a:r>
              <a:rPr b="0" lang="en-US" sz="1350" spc="-1" strike="noStrike">
                <a:solidFill>
                  <a:srgbClr val="000000"/>
                </a:solidFill>
                <a:latin typeface="Georgia"/>
                <a:ea typeface="Georgia"/>
              </a:rPr>
              <a:t>- ex: Dropout, L2 regularization, ReLu, etc.</a:t>
            </a:r>
            <a:endParaRPr b="0" lang="en-US" sz="1350" spc="-1" strike="noStrike">
              <a:solidFill>
                <a:srgbClr val="000000"/>
              </a:solidFill>
              <a:latin typeface="Rockwell"/>
            </a:endParaRPr>
          </a:p>
        </p:txBody>
      </p:sp>
      <p:pic>
        <p:nvPicPr>
          <p:cNvPr id="192" name="Shape 78" descr=""/>
          <p:cNvPicPr/>
          <p:nvPr/>
        </p:nvPicPr>
        <p:blipFill>
          <a:blip r:embed="rId1"/>
          <a:stretch/>
        </p:blipFill>
        <p:spPr>
          <a:xfrm>
            <a:off x="167400" y="3102480"/>
            <a:ext cx="3685680" cy="2010600"/>
          </a:xfrm>
          <a:prstGeom prst="rect">
            <a:avLst/>
          </a:prstGeom>
          <a:ln>
            <a:noFill/>
          </a:ln>
        </p:spPr>
      </p:pic>
      <p:pic>
        <p:nvPicPr>
          <p:cNvPr id="193" name="Shape 79" descr=""/>
          <p:cNvPicPr/>
          <p:nvPr/>
        </p:nvPicPr>
        <p:blipFill>
          <a:blip r:embed="rId2"/>
          <a:stretch/>
        </p:blipFill>
        <p:spPr>
          <a:xfrm>
            <a:off x="4411080" y="2830320"/>
            <a:ext cx="4277880" cy="2010600"/>
          </a:xfrm>
          <a:prstGeom prst="rect">
            <a:avLst/>
          </a:prstGeom>
          <a:ln>
            <a:noFill/>
          </a:ln>
        </p:spPr>
      </p:pic>
      <p:pic>
        <p:nvPicPr>
          <p:cNvPr id="194" name="Shape 80" descr=""/>
          <p:cNvPicPr/>
          <p:nvPr/>
        </p:nvPicPr>
        <p:blipFill>
          <a:blip r:embed="rId3"/>
          <a:stretch/>
        </p:blipFill>
        <p:spPr>
          <a:xfrm>
            <a:off x="7004880" y="939960"/>
            <a:ext cx="2138760" cy="15937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311760" y="189360"/>
            <a:ext cx="8521200" cy="572760"/>
          </a:xfrm>
          <a:prstGeom prst="rect">
            <a:avLst/>
          </a:prstGeom>
          <a:noFill/>
          <a:ln>
            <a:noFill/>
          </a:ln>
        </p:spPr>
        <p:txBody>
          <a:bodyPr tIns="91440" bIns="91440"/>
          <a:p>
            <a:pPr algn="ctr">
              <a:lnSpc>
                <a:spcPct val="100000"/>
              </a:lnSpc>
            </a:pPr>
            <a:r>
              <a:rPr b="1" lang="en-US" sz="3050" spc="-1" strike="noStrike" cap="all">
                <a:solidFill>
                  <a:srgbClr val="000000"/>
                </a:solidFill>
                <a:latin typeface="Georgia"/>
              </a:rPr>
              <a:t>They work very well….but why?</a:t>
            </a:r>
            <a:r>
              <a:rPr b="1" lang="en-US" sz="3000" spc="-1" strike="noStrike" cap="all">
                <a:solidFill>
                  <a:srgbClr val="000000"/>
                </a:solidFill>
                <a:latin typeface="Georgia"/>
              </a:rPr>
              <a:t>	</a:t>
            </a:r>
            <a:endParaRPr b="0" lang="en-US" sz="3000" spc="-1" strike="noStrike">
              <a:solidFill>
                <a:srgbClr val="000000"/>
              </a:solidFill>
              <a:latin typeface="Arial"/>
            </a:endParaRPr>
          </a:p>
        </p:txBody>
      </p:sp>
      <p:sp>
        <p:nvSpPr>
          <p:cNvPr id="196" name="TextShape 2"/>
          <p:cNvSpPr txBox="1"/>
          <p:nvPr/>
        </p:nvSpPr>
        <p:spPr>
          <a:xfrm>
            <a:off x="311760" y="841680"/>
            <a:ext cx="8519760" cy="4187160"/>
          </a:xfrm>
          <a:prstGeom prst="rect">
            <a:avLst/>
          </a:prstGeom>
          <a:noFill/>
          <a:ln>
            <a:noFill/>
          </a:ln>
        </p:spPr>
        <p:txBody>
          <a:bodyPr tIns="91440" bIns="91440"/>
          <a:p>
            <a:pPr marL="457200" indent="-317160">
              <a:lnSpc>
                <a:spcPct val="100000"/>
              </a:lnSpc>
              <a:buClr>
                <a:srgbClr val="9e3611"/>
              </a:buClr>
              <a:buFont typeface="Wingdings" charset="2"/>
              <a:buChar char=""/>
            </a:pPr>
            <a:r>
              <a:rPr b="0" lang="en-US" sz="1600" spc="-1" strike="noStrike">
                <a:solidFill>
                  <a:srgbClr val="000000"/>
                </a:solidFill>
                <a:latin typeface="Georgia"/>
                <a:ea typeface="Georgia"/>
              </a:rPr>
              <a:t>CNNs have been long considered as </a:t>
            </a:r>
            <a:r>
              <a:rPr b="1" i="1" lang="en-US" sz="1600" spc="-1" strike="noStrike">
                <a:solidFill>
                  <a:srgbClr val="000000"/>
                </a:solidFill>
                <a:latin typeface="Georgia"/>
                <a:ea typeface="Georgia"/>
              </a:rPr>
              <a:t>blackboxes</a:t>
            </a:r>
            <a:r>
              <a:rPr b="0" lang="en-US" sz="1600" spc="-1" strike="noStrike">
                <a:solidFill>
                  <a:srgbClr val="000000"/>
                </a:solidFill>
                <a:latin typeface="Georgia"/>
                <a:ea typeface="Georgia"/>
              </a:rPr>
              <a:t>.</a:t>
            </a:r>
            <a:endParaRPr b="0" lang="en-US" sz="1600" spc="-1" strike="noStrike">
              <a:solidFill>
                <a:srgbClr val="000000"/>
              </a:solidFill>
              <a:latin typeface="Rockwell"/>
            </a:endParaRPr>
          </a:p>
          <a:p>
            <a:pPr marL="139680">
              <a:lnSpc>
                <a:spcPct val="100000"/>
              </a:lnSpc>
            </a:pPr>
            <a:endParaRPr b="0" lang="en-US" sz="1600" spc="-1" strike="noStrike">
              <a:solidFill>
                <a:srgbClr val="000000"/>
              </a:solidFill>
              <a:latin typeface="Rockwell"/>
            </a:endParaRPr>
          </a:p>
          <a:p>
            <a:pPr marL="457200" indent="-317160">
              <a:lnSpc>
                <a:spcPct val="100000"/>
              </a:lnSpc>
              <a:buClr>
                <a:srgbClr val="9e3611"/>
              </a:buClr>
              <a:buFont typeface="Wingdings" charset="2"/>
              <a:buChar char=""/>
            </a:pPr>
            <a:r>
              <a:rPr b="0" lang="en-US" sz="1600" spc="-1" strike="noStrike">
                <a:solidFill>
                  <a:srgbClr val="000000"/>
                </a:solidFill>
                <a:latin typeface="Georgia"/>
                <a:ea typeface="Georgia"/>
              </a:rPr>
              <a:t>People know they work very well, but only a few know why</a:t>
            </a:r>
            <a:r>
              <a:rPr b="0" lang="en-US" sz="1400" spc="-1" strike="noStrike">
                <a:solidFill>
                  <a:srgbClr val="000000"/>
                </a:solidFill>
                <a:latin typeface="Georgia"/>
                <a:ea typeface="Georgia"/>
              </a:rPr>
              <a:t>,</a:t>
            </a:r>
            <a:endParaRPr b="0" lang="en-US" sz="1400" spc="-1" strike="noStrike">
              <a:solidFill>
                <a:srgbClr val="000000"/>
              </a:solidFill>
              <a:latin typeface="Rockwell"/>
            </a:endParaRPr>
          </a:p>
          <a:p>
            <a:pPr lvl="1" marL="663120" indent="-317160">
              <a:lnSpc>
                <a:spcPct val="100000"/>
              </a:lnSpc>
              <a:spcAft>
                <a:spcPts val="150"/>
              </a:spcAft>
              <a:buClr>
                <a:srgbClr val="9e3611"/>
              </a:buClr>
              <a:buFont typeface="Wingdings" charset="2"/>
              <a:buChar char=""/>
            </a:pPr>
            <a:r>
              <a:rPr b="0" lang="en-US" sz="1400" spc="-1" strike="noStrike">
                <a:solidFill>
                  <a:srgbClr val="000000"/>
                </a:solidFill>
                <a:latin typeface="Georgia"/>
                <a:ea typeface="Georgia"/>
              </a:rPr>
              <a:t>Due to the large number of interacting parts </a:t>
            </a:r>
            <a:r>
              <a:rPr b="0" i="1" lang="en-US" sz="1400" spc="-1" strike="noStrike">
                <a:solidFill>
                  <a:srgbClr val="000000"/>
                </a:solidFill>
                <a:latin typeface="Georgia"/>
                <a:ea typeface="Georgia"/>
              </a:rPr>
              <a:t>(</a:t>
            </a:r>
            <a:r>
              <a:rPr b="0" lang="en-US" sz="1400" spc="-1" strike="noStrike">
                <a:solidFill>
                  <a:srgbClr val="000000"/>
                </a:solidFill>
                <a:latin typeface="Georgia"/>
                <a:ea typeface="Georgia"/>
              </a:rPr>
              <a:t>ex: 60 million working parameters, 10(s) to 100(s) of hidden layers, 1000s of neurons each holding an unknown matrix value, etc..)</a:t>
            </a:r>
            <a:endParaRPr b="0" lang="en-US" sz="1400" spc="-1" strike="noStrike">
              <a:solidFill>
                <a:srgbClr val="000000"/>
              </a:solidFill>
              <a:latin typeface="Rockwell"/>
            </a:endParaRPr>
          </a:p>
          <a:p>
            <a:pPr lvl="1" marL="663120" indent="-317160">
              <a:lnSpc>
                <a:spcPct val="100000"/>
              </a:lnSpc>
              <a:spcAft>
                <a:spcPts val="150"/>
              </a:spcAft>
              <a:buClr>
                <a:srgbClr val="9e3611"/>
              </a:buClr>
              <a:buFont typeface="Wingdings" charset="2"/>
              <a:buChar char=""/>
            </a:pPr>
            <a:r>
              <a:rPr b="0" lang="en-US" sz="1400" spc="-1" strike="noStrike">
                <a:solidFill>
                  <a:srgbClr val="000000"/>
                </a:solidFill>
                <a:latin typeface="Georgia"/>
                <a:ea typeface="Georgia"/>
              </a:rPr>
              <a:t>Interconnected nonlinear parts</a:t>
            </a:r>
            <a:endParaRPr b="0" lang="en-US" sz="1400" spc="-1" strike="noStrike">
              <a:solidFill>
                <a:srgbClr val="000000"/>
              </a:solidFill>
              <a:latin typeface="Rockwell"/>
            </a:endParaRPr>
          </a:p>
          <a:p>
            <a:pPr marL="137160" indent="-136800">
              <a:lnSpc>
                <a:spcPct val="100000"/>
              </a:lnSpc>
            </a:pPr>
            <a:endParaRPr b="0" lang="en-US" sz="1400" spc="-1" strike="noStrike">
              <a:solidFill>
                <a:srgbClr val="000000"/>
              </a:solidFill>
              <a:latin typeface="Rockwell"/>
            </a:endParaRPr>
          </a:p>
          <a:p>
            <a:pPr marL="137160" indent="-136800">
              <a:lnSpc>
                <a:spcPct val="100000"/>
              </a:lnSpc>
            </a:pPr>
            <a:endParaRPr b="0" lang="en-US" sz="1400" spc="-1" strike="noStrike">
              <a:solidFill>
                <a:srgbClr val="000000"/>
              </a:solidFill>
              <a:latin typeface="Rockwell"/>
            </a:endParaRPr>
          </a:p>
          <a:p>
            <a:pPr marL="137160" indent="-136800">
              <a:lnSpc>
                <a:spcPct val="100000"/>
              </a:lnSpc>
            </a:pPr>
            <a:endParaRPr b="0" lang="en-US" sz="1400" spc="-1" strike="noStrike">
              <a:solidFill>
                <a:srgbClr val="000000"/>
              </a:solidFill>
              <a:latin typeface="Rockwell"/>
            </a:endParaRPr>
          </a:p>
          <a:p>
            <a:pPr marL="137160" indent="-136800">
              <a:lnSpc>
                <a:spcPct val="100000"/>
              </a:lnSpc>
            </a:pPr>
            <a:endParaRPr b="0" lang="en-US" sz="1400" spc="-1" strike="noStrike">
              <a:solidFill>
                <a:srgbClr val="000000"/>
              </a:solidFill>
              <a:latin typeface="Rockwell"/>
            </a:endParaRPr>
          </a:p>
          <a:p>
            <a:pPr marL="137160" indent="-136800">
              <a:lnSpc>
                <a:spcPct val="100000"/>
              </a:lnSpc>
            </a:pPr>
            <a:endParaRPr b="0" lang="en-US" sz="1400" spc="-1" strike="noStrike">
              <a:solidFill>
                <a:srgbClr val="000000"/>
              </a:solidFill>
              <a:latin typeface="Rockwell"/>
            </a:endParaRPr>
          </a:p>
          <a:p>
            <a:pPr marL="137160" indent="-136800">
              <a:lnSpc>
                <a:spcPct val="100000"/>
              </a:lnSpc>
            </a:pPr>
            <a:endParaRPr b="0" lang="en-US" sz="1400" spc="-1" strike="noStrike">
              <a:solidFill>
                <a:srgbClr val="000000"/>
              </a:solidFill>
              <a:latin typeface="Rockwell"/>
            </a:endParaRPr>
          </a:p>
          <a:p>
            <a:pPr marL="137160" indent="-136800">
              <a:lnSpc>
                <a:spcPct val="100000"/>
              </a:lnSpc>
            </a:pPr>
            <a:endParaRPr b="0" lang="en-US" sz="1400" spc="-1" strike="noStrike">
              <a:solidFill>
                <a:srgbClr val="000000"/>
              </a:solidFill>
              <a:latin typeface="Rockwell"/>
            </a:endParaRPr>
          </a:p>
          <a:p>
            <a:pPr marL="137160" indent="-136800">
              <a:lnSpc>
                <a:spcPct val="100000"/>
              </a:lnSpc>
            </a:pPr>
            <a:endParaRPr b="0" lang="en-US" sz="1400" spc="-1" strike="noStrike">
              <a:solidFill>
                <a:srgbClr val="000000"/>
              </a:solidFill>
              <a:latin typeface="Rockwell"/>
            </a:endParaRPr>
          </a:p>
          <a:p>
            <a:pPr>
              <a:lnSpc>
                <a:spcPct val="100000"/>
              </a:lnSpc>
            </a:pPr>
            <a:endParaRPr b="0" lang="en-US" sz="1400" spc="-1" strike="noStrike">
              <a:solidFill>
                <a:srgbClr val="000000"/>
              </a:solidFill>
              <a:latin typeface="Rockwell"/>
            </a:endParaRPr>
          </a:p>
          <a:p>
            <a:pPr marL="425520" indent="-285480">
              <a:lnSpc>
                <a:spcPct val="100000"/>
              </a:lnSpc>
              <a:buClr>
                <a:srgbClr val="9e3611"/>
              </a:buClr>
              <a:buFont typeface="Wingdings" charset="2"/>
              <a:buChar char=""/>
            </a:pPr>
            <a:r>
              <a:rPr b="0" lang="en-US" sz="1600" spc="-1" strike="noStrike">
                <a:solidFill>
                  <a:srgbClr val="000000"/>
                </a:solidFill>
                <a:latin typeface="Georgia"/>
                <a:ea typeface="Georgia"/>
              </a:rPr>
              <a:t>Understanding how they work is critical to designing better and deeper networks:</a:t>
            </a:r>
            <a:endParaRPr b="0" lang="en-US" sz="1600" spc="-1" strike="noStrike">
              <a:solidFill>
                <a:srgbClr val="000000"/>
              </a:solidFill>
              <a:latin typeface="Rockwell"/>
            </a:endParaRPr>
          </a:p>
          <a:p>
            <a:pPr lvl="1" marL="631080" indent="-285480">
              <a:lnSpc>
                <a:spcPct val="100000"/>
              </a:lnSpc>
              <a:spcAft>
                <a:spcPts val="150"/>
              </a:spcAft>
              <a:buClr>
                <a:srgbClr val="9e3611"/>
              </a:buClr>
              <a:buFont typeface="Wingdings" charset="2"/>
              <a:buChar char=""/>
            </a:pPr>
            <a:r>
              <a:rPr b="0" lang="en-US" sz="1400" spc="-1" strike="noStrike">
                <a:solidFill>
                  <a:srgbClr val="000000"/>
                </a:solidFill>
                <a:latin typeface="Georgia"/>
                <a:ea typeface="Georgia"/>
              </a:rPr>
              <a:t>Deconvolutional technique for visualizing the features learned by the hidden units of CNNs</a:t>
            </a:r>
            <a:endParaRPr b="0" lang="en-US" sz="1400" spc="-1" strike="noStrike">
              <a:solidFill>
                <a:srgbClr val="000000"/>
              </a:solidFill>
              <a:latin typeface="Rockwell"/>
            </a:endParaRPr>
          </a:p>
          <a:p>
            <a:pPr lvl="1" marL="631080" indent="-285480">
              <a:lnSpc>
                <a:spcPct val="100000"/>
              </a:lnSpc>
              <a:spcAft>
                <a:spcPts val="150"/>
              </a:spcAft>
              <a:buClr>
                <a:srgbClr val="9e3611"/>
              </a:buClr>
              <a:buFont typeface="Wingdings" charset="2"/>
              <a:buChar char=""/>
            </a:pPr>
            <a:r>
              <a:rPr b="0" lang="en-US" sz="1400" spc="-1" strike="noStrike">
                <a:solidFill>
                  <a:srgbClr val="000000"/>
                </a:solidFill>
                <a:latin typeface="Georgia"/>
                <a:ea typeface="Georgia"/>
              </a:rPr>
              <a:t>Suggesting architectural changes to convolutional filters to better improve performance of CNNs.</a:t>
            </a:r>
            <a:endParaRPr b="0" lang="en-US" sz="1400" spc="-1" strike="noStrike">
              <a:solidFill>
                <a:srgbClr val="000000"/>
              </a:solidFill>
              <a:latin typeface="Rockwell"/>
            </a:endParaRPr>
          </a:p>
          <a:p>
            <a:pPr marL="137160" indent="-136800">
              <a:lnSpc>
                <a:spcPct val="100000"/>
              </a:lnSpc>
            </a:pPr>
            <a:r>
              <a:rPr b="0" lang="en-US" sz="1500" spc="-1" strike="noStrike">
                <a:solidFill>
                  <a:srgbClr val="000000"/>
                </a:solidFill>
                <a:latin typeface="Rockwell"/>
                <a:ea typeface="Georgia"/>
              </a:rPr>
              <a:t>	</a:t>
            </a:r>
            <a:endParaRPr b="0" lang="en-US" sz="1500" spc="-1" strike="noStrike">
              <a:solidFill>
                <a:srgbClr val="000000"/>
              </a:solidFill>
              <a:latin typeface="Rockwell"/>
            </a:endParaRPr>
          </a:p>
        </p:txBody>
      </p:sp>
      <p:pic>
        <p:nvPicPr>
          <p:cNvPr id="197" name="Shape 86" descr=""/>
          <p:cNvPicPr/>
          <p:nvPr/>
        </p:nvPicPr>
        <p:blipFill>
          <a:blip r:embed="rId1"/>
          <a:stretch/>
        </p:blipFill>
        <p:spPr>
          <a:xfrm>
            <a:off x="5415120" y="2184840"/>
            <a:ext cx="3728520" cy="1713600"/>
          </a:xfrm>
          <a:prstGeom prst="rect">
            <a:avLst/>
          </a:prstGeom>
          <a:ln>
            <a:noFill/>
          </a:ln>
        </p:spPr>
      </p:pic>
      <p:pic>
        <p:nvPicPr>
          <p:cNvPr id="198" name="Picture 1" descr=""/>
          <p:cNvPicPr/>
          <p:nvPr/>
        </p:nvPicPr>
        <p:blipFill>
          <a:blip r:embed="rId2"/>
          <a:stretch/>
        </p:blipFill>
        <p:spPr>
          <a:xfrm>
            <a:off x="311760" y="2264400"/>
            <a:ext cx="5103000" cy="169308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Picture 1" descr=""/>
          <p:cNvPicPr/>
          <p:nvPr/>
        </p:nvPicPr>
        <p:blipFill>
          <a:blip r:embed="rId1"/>
          <a:stretch/>
        </p:blipFill>
        <p:spPr>
          <a:xfrm>
            <a:off x="555840" y="696600"/>
            <a:ext cx="8314920" cy="4337640"/>
          </a:xfrm>
          <a:prstGeom prst="rect">
            <a:avLst/>
          </a:prstGeom>
          <a:ln>
            <a:noFill/>
          </a:ln>
        </p:spPr>
      </p:pic>
      <p:sp>
        <p:nvSpPr>
          <p:cNvPr id="200" name="CustomShape 1"/>
          <p:cNvSpPr/>
          <p:nvPr/>
        </p:nvSpPr>
        <p:spPr>
          <a:xfrm>
            <a:off x="349560" y="123480"/>
            <a:ext cx="8521200" cy="572760"/>
          </a:xfrm>
          <a:prstGeom prst="rect">
            <a:avLst/>
          </a:prstGeom>
          <a:noFill/>
          <a:ln>
            <a:noFill/>
          </a:ln>
        </p:spPr>
        <p:style>
          <a:lnRef idx="0"/>
          <a:fillRef idx="0"/>
          <a:effectRef idx="0"/>
          <a:fontRef idx="minor"/>
        </p:style>
        <p:txBody>
          <a:bodyPr tIns="91440" bIns="91440"/>
          <a:p>
            <a:pPr algn="ctr">
              <a:lnSpc>
                <a:spcPct val="100000"/>
              </a:lnSpc>
            </a:pPr>
            <a:r>
              <a:rPr b="1" lang="en-US" sz="3050" spc="-1" strike="noStrike" cap="all">
                <a:solidFill>
                  <a:srgbClr val="000000"/>
                </a:solidFill>
                <a:latin typeface="Georgia"/>
              </a:rPr>
              <a:t>WHAT ARE THEY LEARNING??</a:t>
            </a:r>
            <a:endParaRPr b="0" lang="en-US" sz="3050" spc="-1" strike="noStrike">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362520" y="216000"/>
            <a:ext cx="851976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UNDERSTANDING A DNN</a:t>
            </a:r>
            <a:r>
              <a:rPr b="0" lang="en-US" sz="3200" spc="-1" strike="noStrike" cap="all">
                <a:solidFill>
                  <a:srgbClr val="000000"/>
                </a:solidFill>
                <a:latin typeface="Georgia"/>
              </a:rPr>
              <a:t>	</a:t>
            </a:r>
            <a:endParaRPr b="0" lang="en-US" sz="3200" spc="-1" strike="noStrike">
              <a:solidFill>
                <a:srgbClr val="000000"/>
              </a:solidFill>
              <a:latin typeface="Arial"/>
            </a:endParaRPr>
          </a:p>
        </p:txBody>
      </p:sp>
      <p:sp>
        <p:nvSpPr>
          <p:cNvPr id="202" name="TextShape 2"/>
          <p:cNvSpPr txBox="1"/>
          <p:nvPr/>
        </p:nvSpPr>
        <p:spPr>
          <a:xfrm>
            <a:off x="361080" y="1023120"/>
            <a:ext cx="8521200" cy="3634920"/>
          </a:xfrm>
          <a:prstGeom prst="rect">
            <a:avLst/>
          </a:prstGeom>
          <a:noFill/>
          <a:ln>
            <a:noFill/>
          </a:ln>
        </p:spPr>
        <p:txBody>
          <a:bodyPr tIns="91440" bIns="91440"/>
          <a:p>
            <a:pPr marL="228600">
              <a:lnSpc>
                <a:spcPct val="100000"/>
              </a:lnSpc>
            </a:pPr>
            <a:r>
              <a:rPr b="0" lang="en-US" sz="1600" spc="-1" strike="noStrike">
                <a:solidFill>
                  <a:srgbClr val="000000"/>
                </a:solidFill>
                <a:latin typeface="Georgia"/>
                <a:ea typeface="Georgia"/>
              </a:rPr>
              <a:t>There are 2 methods to understanding what computations are performed at each layer in DNNs</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228600">
              <a:lnSpc>
                <a:spcPct val="100000"/>
              </a:lnSpc>
            </a:pPr>
            <a:r>
              <a:rPr b="1" i="1" lang="en-US" sz="1600" spc="-1" strike="noStrike">
                <a:solidFill>
                  <a:srgbClr val="000000"/>
                </a:solidFill>
                <a:latin typeface="Georgia"/>
                <a:ea typeface="Georgia"/>
              </a:rPr>
              <a:t>Approach 1</a:t>
            </a:r>
            <a:r>
              <a:rPr b="0" lang="en-US" sz="1600" spc="-1" strike="noStrike">
                <a:solidFill>
                  <a:srgbClr val="000000"/>
                </a:solidFill>
                <a:latin typeface="Georgia"/>
                <a:ea typeface="Georgia"/>
              </a:rPr>
              <a:t>: Study each layer as a group and investigate the type of computation performed by the set of neurons on a layer as a whole (neurons work together and pass information to next layers together, hence informative).</a:t>
            </a: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228600">
              <a:lnSpc>
                <a:spcPct val="100000"/>
              </a:lnSpc>
            </a:pPr>
            <a:endParaRPr b="0" lang="en-US" sz="1600" spc="-1" strike="noStrike">
              <a:solidFill>
                <a:srgbClr val="000000"/>
              </a:solidFill>
              <a:latin typeface="Rockwell"/>
            </a:endParaRPr>
          </a:p>
          <a:p>
            <a:pPr marL="228600">
              <a:lnSpc>
                <a:spcPct val="100000"/>
              </a:lnSpc>
            </a:pPr>
            <a:r>
              <a:rPr b="1" i="1" lang="en-US" sz="1600" spc="-1" strike="noStrike">
                <a:solidFill>
                  <a:srgbClr val="000000"/>
                </a:solidFill>
                <a:latin typeface="Georgia"/>
                <a:ea typeface="Georgia"/>
              </a:rPr>
              <a:t>Approach 2</a:t>
            </a:r>
            <a:r>
              <a:rPr b="0" lang="en-US" sz="1600" spc="-1" strike="noStrike">
                <a:solidFill>
                  <a:srgbClr val="000000"/>
                </a:solidFill>
                <a:latin typeface="Georgia"/>
                <a:ea typeface="Georgia"/>
              </a:rPr>
              <a:t>: Interpret the function computed by each individual neuron. </a:t>
            </a:r>
            <a:endParaRPr b="0" lang="en-US" sz="16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i="1" lang="en-US" sz="1600" spc="-1" strike="noStrike">
                <a:solidFill>
                  <a:srgbClr val="000000"/>
                </a:solidFill>
                <a:latin typeface="Georgia"/>
                <a:ea typeface="Georgia"/>
              </a:rPr>
              <a:t>Dataset-centric</a:t>
            </a:r>
            <a:r>
              <a:rPr b="0" lang="en-US" sz="1600" spc="-1" strike="noStrike">
                <a:solidFill>
                  <a:srgbClr val="000000"/>
                </a:solidFill>
                <a:latin typeface="Georgia"/>
                <a:ea typeface="Georgia"/>
              </a:rPr>
              <a:t>:</a:t>
            </a:r>
            <a:r>
              <a:rPr b="0" i="1" lang="en-US" sz="1600" spc="-1" strike="noStrike">
                <a:solidFill>
                  <a:srgbClr val="000000"/>
                </a:solidFill>
                <a:latin typeface="Georgia"/>
                <a:ea typeface="Georgia"/>
              </a:rPr>
              <a:t> </a:t>
            </a:r>
            <a:r>
              <a:rPr b="0" lang="en-US" sz="1600" spc="-1" strike="noStrike">
                <a:solidFill>
                  <a:srgbClr val="000000"/>
                </a:solidFill>
                <a:latin typeface="Georgia"/>
                <a:ea typeface="Georgia"/>
              </a:rPr>
              <a:t>requires a trained network and data running through the network</a:t>
            </a:r>
            <a:r>
              <a:rPr b="0" i="1" lang="en-US" sz="1600" spc="-1" strike="noStrike">
                <a:solidFill>
                  <a:srgbClr val="000000"/>
                </a:solidFill>
                <a:latin typeface="Georgia"/>
                <a:ea typeface="Georgia"/>
              </a:rPr>
              <a:t>.</a:t>
            </a:r>
            <a:endParaRPr b="0" lang="en-US" sz="1600" spc="-1" strike="noStrike">
              <a:solidFill>
                <a:srgbClr val="000000"/>
              </a:solidFill>
              <a:latin typeface="Rockwell"/>
            </a:endParaRPr>
          </a:p>
          <a:p>
            <a:pPr marL="514440" indent="-285480">
              <a:lnSpc>
                <a:spcPct val="100000"/>
              </a:lnSpc>
              <a:buClr>
                <a:srgbClr val="9e3611"/>
              </a:buClr>
              <a:buSzPct val="85000"/>
              <a:buFont typeface="Wingdings" charset="2"/>
              <a:buChar char=""/>
            </a:pPr>
            <a:r>
              <a:rPr b="0" i="1" lang="en-US" sz="1600" spc="-1" strike="noStrike">
                <a:solidFill>
                  <a:srgbClr val="000000"/>
                </a:solidFill>
                <a:latin typeface="Georgia"/>
                <a:ea typeface="Georgia"/>
              </a:rPr>
              <a:t>Network-centric</a:t>
            </a:r>
            <a:r>
              <a:rPr b="0" lang="en-US" sz="1600" spc="-1" strike="noStrike">
                <a:solidFill>
                  <a:srgbClr val="000000"/>
                </a:solidFill>
                <a:latin typeface="Georgia"/>
                <a:ea typeface="Georgia"/>
              </a:rPr>
              <a:t>: requires only a trained network.</a:t>
            </a:r>
            <a:endParaRPr b="0" lang="en-US" sz="1600" spc="-1" strike="noStrike">
              <a:solidFill>
                <a:srgbClr val="000000"/>
              </a:solidFill>
              <a:latin typeface="Rockwel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250200" y="237600"/>
            <a:ext cx="852120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BENEFITS of VISUALIZING DNNs</a:t>
            </a:r>
            <a:endParaRPr b="0" lang="en-US" sz="3200" spc="-1" strike="noStrike">
              <a:solidFill>
                <a:srgbClr val="000000"/>
              </a:solidFill>
              <a:latin typeface="Arial"/>
            </a:endParaRPr>
          </a:p>
        </p:txBody>
      </p:sp>
      <p:sp>
        <p:nvSpPr>
          <p:cNvPr id="204" name="TextShape 2"/>
          <p:cNvSpPr txBox="1"/>
          <p:nvPr/>
        </p:nvSpPr>
        <p:spPr>
          <a:xfrm>
            <a:off x="250200" y="905760"/>
            <a:ext cx="8521200" cy="4068720"/>
          </a:xfrm>
          <a:prstGeom prst="rect">
            <a:avLst/>
          </a:prstGeom>
          <a:noFill/>
          <a:ln>
            <a:noFill/>
          </a:ln>
        </p:spPr>
        <p:txBody>
          <a:bodyPr tIns="91440" bIns="91440"/>
          <a:p>
            <a:pPr marL="425520" indent="-285480">
              <a:lnSpc>
                <a:spcPct val="100000"/>
              </a:lnSpc>
              <a:buClr>
                <a:srgbClr val="9e3611"/>
              </a:buClr>
              <a:buFont typeface="Wingdings" charset="2"/>
              <a:buChar char=""/>
            </a:pPr>
            <a:r>
              <a:rPr b="0" lang="en-US" sz="1600" spc="-1" strike="noStrike">
                <a:solidFill>
                  <a:srgbClr val="000000"/>
                </a:solidFill>
                <a:latin typeface="Georgia"/>
                <a:ea typeface="Georgia"/>
              </a:rPr>
              <a:t>Helps with development of newer and better techniques for training and testing.</a:t>
            </a:r>
            <a:endParaRPr b="0" lang="en-US" sz="1600" spc="-1" strike="noStrike">
              <a:solidFill>
                <a:srgbClr val="000000"/>
              </a:solidFill>
              <a:latin typeface="Rockwell"/>
            </a:endParaRPr>
          </a:p>
          <a:p>
            <a:pPr marL="139680">
              <a:lnSpc>
                <a:spcPct val="100000"/>
              </a:lnSpc>
            </a:pPr>
            <a:endParaRPr b="0" lang="en-US" sz="1600" spc="-1" strike="noStrike">
              <a:solidFill>
                <a:srgbClr val="000000"/>
              </a:solidFill>
              <a:latin typeface="Rockwell"/>
            </a:endParaRPr>
          </a:p>
          <a:p>
            <a:pPr marL="425520" indent="-285480">
              <a:lnSpc>
                <a:spcPct val="100000"/>
              </a:lnSpc>
              <a:buClr>
                <a:srgbClr val="9e3611"/>
              </a:buClr>
              <a:buFont typeface="Wingdings" charset="2"/>
              <a:buChar char=""/>
            </a:pPr>
            <a:r>
              <a:rPr b="0" lang="en-US" sz="1600" spc="-1" strike="noStrike">
                <a:solidFill>
                  <a:srgbClr val="000000"/>
                </a:solidFill>
                <a:latin typeface="Georgia"/>
                <a:ea typeface="Georgia"/>
              </a:rPr>
              <a:t>Helps newcomers understand why a model they build works or does not work.</a:t>
            </a:r>
            <a:endParaRPr b="0" lang="en-US" sz="1600" spc="-1" strike="noStrike">
              <a:solidFill>
                <a:srgbClr val="000000"/>
              </a:solidFill>
              <a:latin typeface="Rockwell"/>
            </a:endParaRPr>
          </a:p>
          <a:p>
            <a:pPr marL="139680">
              <a:lnSpc>
                <a:spcPct val="100000"/>
              </a:lnSpc>
            </a:pPr>
            <a:endParaRPr b="0" lang="en-US" sz="1600" spc="-1" strike="noStrike">
              <a:solidFill>
                <a:srgbClr val="000000"/>
              </a:solidFill>
              <a:latin typeface="Rockwell"/>
            </a:endParaRPr>
          </a:p>
          <a:p>
            <a:pPr marL="425520" indent="-285480">
              <a:lnSpc>
                <a:spcPct val="100000"/>
              </a:lnSpc>
              <a:buClr>
                <a:srgbClr val="9e3611"/>
              </a:buClr>
              <a:buFont typeface="Wingdings" charset="2"/>
              <a:buChar char=""/>
            </a:pPr>
            <a:r>
              <a:rPr b="0" lang="en-US" sz="1600" spc="-1" strike="noStrike">
                <a:solidFill>
                  <a:srgbClr val="000000"/>
                </a:solidFill>
                <a:latin typeface="Georgia"/>
                <a:ea typeface="Georgia"/>
              </a:rPr>
              <a:t>Help experts build on ideas for new models or vary hyper-parameters to obtain a state-of-the-art model.</a:t>
            </a:r>
            <a:endParaRPr b="0" lang="en-US" sz="1600" spc="-1" strike="noStrike">
              <a:solidFill>
                <a:srgbClr val="000000"/>
              </a:solidFill>
              <a:latin typeface="Rockwell"/>
            </a:endParaRPr>
          </a:p>
          <a:p>
            <a:pPr marL="139680">
              <a:lnSpc>
                <a:spcPct val="100000"/>
              </a:lnSpc>
            </a:pPr>
            <a:endParaRPr b="0" lang="en-US" sz="1600" spc="-1" strike="noStrike">
              <a:solidFill>
                <a:srgbClr val="000000"/>
              </a:solidFill>
              <a:latin typeface="Rockwell"/>
            </a:endParaRPr>
          </a:p>
          <a:p>
            <a:pPr marL="425520" indent="-285480">
              <a:lnSpc>
                <a:spcPct val="100000"/>
              </a:lnSpc>
              <a:buClr>
                <a:srgbClr val="9e3611"/>
              </a:buClr>
              <a:buFont typeface="Wingdings" charset="2"/>
              <a:buChar char=""/>
            </a:pPr>
            <a:r>
              <a:rPr b="1" lang="en-US" sz="1600" spc="-1" strike="noStrike">
                <a:solidFill>
                  <a:srgbClr val="000000"/>
                </a:solidFill>
                <a:latin typeface="Georgia"/>
                <a:ea typeface="Georgia"/>
              </a:rPr>
              <a:t>Paper</a:t>
            </a:r>
            <a:r>
              <a:rPr b="0" lang="en-US" sz="1600" spc="-1" strike="noStrike">
                <a:solidFill>
                  <a:srgbClr val="000000"/>
                </a:solidFill>
                <a:latin typeface="Georgia"/>
                <a:ea typeface="Georgia"/>
              </a:rPr>
              <a:t>: </a:t>
            </a:r>
            <a:r>
              <a:rPr b="1" lang="en-US" sz="1600" spc="-1" strike="noStrike">
                <a:solidFill>
                  <a:srgbClr val="000000"/>
                </a:solidFill>
                <a:latin typeface="Georgia"/>
                <a:ea typeface="Georgia"/>
              </a:rPr>
              <a:t>Understanding Neural Networks Through Deep Visualization  </a:t>
            </a:r>
            <a:r>
              <a:rPr b="0" lang="en-US" sz="1600" spc="-1" strike="noStrike">
                <a:solidFill>
                  <a:srgbClr val="000000"/>
                </a:solidFill>
                <a:latin typeface="Georgia"/>
                <a:ea typeface="Georgia"/>
              </a:rPr>
              <a:t>provides two such tools to help users that build DNNs to understand them better,</a:t>
            </a:r>
            <a:endParaRPr b="0" lang="en-US" sz="1600" spc="-1" strike="noStrike">
              <a:solidFill>
                <a:srgbClr val="000000"/>
              </a:solidFill>
              <a:latin typeface="Rockwell"/>
            </a:endParaRPr>
          </a:p>
          <a:p>
            <a:pPr lvl="1" marL="971640" indent="-285480">
              <a:lnSpc>
                <a:spcPct val="100000"/>
              </a:lnSpc>
              <a:spcAft>
                <a:spcPts val="150"/>
              </a:spcAft>
              <a:buClr>
                <a:srgbClr val="9e3611"/>
              </a:buClr>
              <a:buSzPct val="85000"/>
              <a:buFont typeface="Wingdings" charset="2"/>
              <a:buChar char=""/>
            </a:pPr>
            <a:r>
              <a:rPr b="0" lang="en-US" sz="1600" spc="-1" strike="noStrike">
                <a:solidFill>
                  <a:srgbClr val="000000"/>
                </a:solidFill>
                <a:latin typeface="Georgia"/>
                <a:ea typeface="Georgia"/>
              </a:rPr>
              <a:t>Interactively plots the activations produced on each layer of a trained DNN for user provided images or video</a:t>
            </a:r>
            <a:endParaRPr b="0" lang="en-US" sz="1600" spc="-1" strike="noStrike">
              <a:solidFill>
                <a:srgbClr val="000000"/>
              </a:solidFill>
              <a:latin typeface="Rockwell"/>
            </a:endParaRPr>
          </a:p>
          <a:p>
            <a:pPr lvl="1" marL="971640" indent="-285480">
              <a:lnSpc>
                <a:spcPct val="100000"/>
              </a:lnSpc>
              <a:spcAft>
                <a:spcPts val="150"/>
              </a:spcAft>
              <a:buClr>
                <a:srgbClr val="9e3611"/>
              </a:buClr>
              <a:buSzPct val="85000"/>
              <a:buFont typeface="Wingdings" charset="2"/>
              <a:buChar char=""/>
            </a:pPr>
            <a:r>
              <a:rPr b="0" lang="en-US" sz="1600" spc="-1" strike="noStrike">
                <a:solidFill>
                  <a:srgbClr val="000000"/>
                </a:solidFill>
                <a:latin typeface="Georgia"/>
                <a:ea typeface="Georgia"/>
              </a:rPr>
              <a:t>Enables visualization of the learned features computed by individual neurons at every layer of a DNN. </a:t>
            </a:r>
            <a:endParaRPr b="0" lang="en-US" sz="1600" spc="-1" strike="noStrike">
              <a:solidFill>
                <a:srgbClr val="000000"/>
              </a:solidFill>
              <a:latin typeface="Rockwell"/>
            </a:endParaRPr>
          </a:p>
          <a:p>
            <a:endParaRPr b="0" lang="en-US" sz="1600" spc="-1" strike="noStrike">
              <a:solidFill>
                <a:srgbClr val="000000"/>
              </a:solidFill>
              <a:latin typeface="Rockwell"/>
            </a:endParaRPr>
          </a:p>
          <a:p>
            <a:pPr marL="425520" indent="-285480">
              <a:lnSpc>
                <a:spcPct val="100000"/>
              </a:lnSpc>
              <a:buClr>
                <a:srgbClr val="9e3611"/>
              </a:buClr>
              <a:buFont typeface="Wingdings" charset="2"/>
              <a:buChar char=""/>
            </a:pPr>
            <a:r>
              <a:rPr b="0" lang="en-US" sz="1600" spc="-1" strike="noStrike">
                <a:solidFill>
                  <a:srgbClr val="000000"/>
                </a:solidFill>
                <a:latin typeface="Georgia"/>
                <a:ea typeface="Georgia"/>
              </a:rPr>
              <a:t>Seeing what features have been learned is important both to understand how current DNNs work and to fuel intuitions for how to improve them</a:t>
            </a:r>
            <a:r>
              <a:rPr b="0" lang="en-US" sz="1800" spc="-1" strike="noStrike">
                <a:solidFill>
                  <a:srgbClr val="000000"/>
                </a:solidFill>
                <a:latin typeface="Georgia"/>
                <a:ea typeface="Georgia"/>
              </a:rPr>
              <a:t>.</a:t>
            </a:r>
            <a:endParaRPr b="0" lang="en-US" sz="1800" spc="-1" strike="noStrike">
              <a:solidFill>
                <a:srgbClr val="000000"/>
              </a:solidFill>
              <a:latin typeface="Rockwell"/>
            </a:endParaRPr>
          </a:p>
          <a:p>
            <a:pPr marL="137160" indent="-136800">
              <a:lnSpc>
                <a:spcPct val="100000"/>
              </a:lnSpc>
            </a:pPr>
            <a:endParaRPr b="0" lang="en-US" sz="1800" spc="-1" strike="noStrike">
              <a:solidFill>
                <a:srgbClr val="000000"/>
              </a:solidFill>
              <a:latin typeface="Rockwel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304920" y="194040"/>
            <a:ext cx="8521200" cy="572760"/>
          </a:xfrm>
          <a:prstGeom prst="rect">
            <a:avLst/>
          </a:prstGeom>
          <a:noFill/>
          <a:ln>
            <a:noFill/>
          </a:ln>
        </p:spPr>
        <p:txBody>
          <a:bodyPr tIns="91440" bIns="91440"/>
          <a:p>
            <a:pPr algn="ctr">
              <a:lnSpc>
                <a:spcPct val="100000"/>
              </a:lnSpc>
            </a:pPr>
            <a:r>
              <a:rPr b="1" lang="en-US" sz="3200" spc="-1" strike="noStrike" cap="all">
                <a:solidFill>
                  <a:srgbClr val="000000"/>
                </a:solidFill>
                <a:latin typeface="Georgia"/>
              </a:rPr>
              <a:t>PAPER’s CONTRIBUTION:</a:t>
            </a:r>
            <a:r>
              <a:rPr b="1" lang="en-US" sz="3200" spc="-1" strike="noStrike" cap="all">
                <a:solidFill>
                  <a:srgbClr val="000000"/>
                </a:solidFill>
                <a:latin typeface="Georgia"/>
              </a:rPr>
              <a:t>	</a:t>
            </a:r>
            <a:endParaRPr b="0" lang="en-US" sz="3200" spc="-1" strike="noStrike">
              <a:solidFill>
                <a:srgbClr val="000000"/>
              </a:solidFill>
              <a:latin typeface="Arial"/>
            </a:endParaRPr>
          </a:p>
        </p:txBody>
      </p:sp>
      <p:sp>
        <p:nvSpPr>
          <p:cNvPr id="206" name="TextShape 2"/>
          <p:cNvSpPr txBox="1"/>
          <p:nvPr/>
        </p:nvSpPr>
        <p:spPr>
          <a:xfrm>
            <a:off x="304920" y="1027440"/>
            <a:ext cx="8521200" cy="3416040"/>
          </a:xfrm>
          <a:prstGeom prst="rect">
            <a:avLst/>
          </a:prstGeom>
          <a:noFill/>
          <a:ln>
            <a:noFill/>
          </a:ln>
        </p:spPr>
        <p:txBody>
          <a:bodyPr tIns="91440" bIns="91440"/>
          <a:p>
            <a:pPr marL="137160" indent="-136800">
              <a:lnSpc>
                <a:spcPct val="100000"/>
              </a:lnSpc>
            </a:pPr>
            <a:r>
              <a:rPr b="0" lang="en-US" sz="1650" spc="-1" strike="noStrike">
                <a:solidFill>
                  <a:srgbClr val="000000"/>
                </a:solidFill>
                <a:latin typeface="Georgia"/>
                <a:ea typeface="Georgia"/>
              </a:rPr>
              <a:t>There are essentially 2 contributions from this paper with respect to visualization of DNNs,</a:t>
            </a:r>
            <a:endParaRPr b="0" lang="en-US" sz="1650" spc="-1" strike="noStrike">
              <a:solidFill>
                <a:srgbClr val="000000"/>
              </a:solidFill>
              <a:latin typeface="Rockwell"/>
            </a:endParaRPr>
          </a:p>
          <a:p>
            <a:pPr marL="137160" indent="-136800">
              <a:lnSpc>
                <a:spcPct val="100000"/>
              </a:lnSpc>
            </a:pPr>
            <a:endParaRPr b="0" lang="en-US" sz="1650" spc="-1" strike="noStrike">
              <a:solidFill>
                <a:srgbClr val="000000"/>
              </a:solidFill>
              <a:latin typeface="Rockwell"/>
            </a:endParaRPr>
          </a:p>
          <a:p>
            <a:pPr marL="457200" indent="-323640">
              <a:lnSpc>
                <a:spcPct val="100000"/>
              </a:lnSpc>
              <a:buClr>
                <a:srgbClr val="9e3611"/>
              </a:buClr>
              <a:buFont typeface="Georgia"/>
              <a:buChar char="●"/>
            </a:pPr>
            <a:r>
              <a:rPr b="0" lang="en-US" sz="1650" spc="-1" strike="noStrike">
                <a:solidFill>
                  <a:srgbClr val="000000"/>
                </a:solidFill>
                <a:latin typeface="Georgia"/>
                <a:ea typeface="Georgia"/>
              </a:rPr>
              <a:t>(VISUALIZATION)Describe and Release a </a:t>
            </a:r>
            <a:r>
              <a:rPr b="1" lang="en-US" sz="1650" spc="-1" strike="noStrike">
                <a:solidFill>
                  <a:srgbClr val="000000"/>
                </a:solidFill>
                <a:latin typeface="Georgia"/>
                <a:ea typeface="Georgia"/>
              </a:rPr>
              <a:t>Software Tool</a:t>
            </a:r>
            <a:r>
              <a:rPr b="0" lang="en-US" sz="1650" spc="-1" strike="noStrike">
                <a:solidFill>
                  <a:srgbClr val="000000"/>
                </a:solidFill>
                <a:latin typeface="Georgia"/>
                <a:ea typeface="Georgia"/>
              </a:rPr>
              <a:t> that provides a live, interactive visualization of every neuron in a trained convnet as it responds to a user-provided image or video. This tool displays - forward activation values, preferred stimuli via gradient ascent, top images from each training set, deconv highlights of top images and backward diffs computed via backprop or deconv starting from arbitrary unit.</a:t>
            </a:r>
            <a:endParaRPr b="0" lang="en-US" sz="1650" spc="-1" strike="noStrike">
              <a:solidFill>
                <a:srgbClr val="000000"/>
              </a:solidFill>
              <a:latin typeface="Rockwell"/>
            </a:endParaRPr>
          </a:p>
          <a:p>
            <a:pPr marL="133200">
              <a:lnSpc>
                <a:spcPct val="100000"/>
              </a:lnSpc>
            </a:pPr>
            <a:endParaRPr b="0" lang="en-US" sz="1650" spc="-1" strike="noStrike">
              <a:solidFill>
                <a:srgbClr val="000000"/>
              </a:solidFill>
              <a:latin typeface="Rockwell"/>
            </a:endParaRPr>
          </a:p>
          <a:p>
            <a:pPr marL="457200" indent="-323640">
              <a:lnSpc>
                <a:spcPct val="100000"/>
              </a:lnSpc>
              <a:buClr>
                <a:srgbClr val="9e3611"/>
              </a:buClr>
              <a:buFont typeface="Georgia"/>
              <a:buChar char="●"/>
            </a:pPr>
            <a:r>
              <a:rPr b="0" lang="en-US" sz="1650" spc="-1" strike="noStrike">
                <a:solidFill>
                  <a:srgbClr val="000000"/>
                </a:solidFill>
                <a:latin typeface="Georgia"/>
                <a:ea typeface="Georgia"/>
              </a:rPr>
              <a:t>(BETTER THE VISUALIZATION) Extended past efforts to </a:t>
            </a:r>
            <a:r>
              <a:rPr b="1" lang="en-US" sz="1650" spc="-1" strike="noStrike">
                <a:solidFill>
                  <a:srgbClr val="000000"/>
                </a:solidFill>
                <a:latin typeface="Georgia"/>
                <a:ea typeface="Georgia"/>
              </a:rPr>
              <a:t>Visualize preferred activation patterns </a:t>
            </a:r>
            <a:r>
              <a:rPr b="0" lang="en-US" sz="1650" spc="-1" strike="noStrike">
                <a:solidFill>
                  <a:srgbClr val="000000"/>
                </a:solidFill>
                <a:latin typeface="Georgia"/>
                <a:ea typeface="Georgia"/>
              </a:rPr>
              <a:t>in input space by adding several new types of regularization, which produce interpretable images for large convnets.</a:t>
            </a:r>
            <a:endParaRPr b="0" lang="en-US" sz="1650" spc="-1" strike="noStrike">
              <a:solidFill>
                <a:srgbClr val="000000"/>
              </a:solidFill>
              <a:latin typeface="Rockwell"/>
            </a:endParaRPr>
          </a:p>
          <a:p>
            <a:pPr marL="137160" indent="-136800">
              <a:lnSpc>
                <a:spcPct val="100000"/>
              </a:lnSpc>
            </a:pPr>
            <a:endParaRPr b="0" lang="en-US" sz="1650" spc="-1" strike="noStrike">
              <a:solidFill>
                <a:srgbClr val="000000"/>
              </a:solidFill>
              <a:latin typeface="Rockwell"/>
            </a:endParaRPr>
          </a:p>
          <a:p>
            <a:pPr marL="137160" indent="-136800">
              <a:lnSpc>
                <a:spcPct val="100000"/>
              </a:lnSpc>
            </a:pPr>
            <a:endParaRPr b="0" lang="en-US" sz="1650" spc="-1" strike="noStrike">
              <a:solidFill>
                <a:srgbClr val="000000"/>
              </a:solidFill>
              <a:latin typeface="Rockwell"/>
            </a:endParaRPr>
          </a:p>
        </p:txBody>
      </p:sp>
      <p:sp>
        <p:nvSpPr>
          <p:cNvPr id="207" name="CustomShape 3"/>
          <p:cNvSpPr/>
          <p:nvPr/>
        </p:nvSpPr>
        <p:spPr>
          <a:xfrm>
            <a:off x="304920" y="4703760"/>
            <a:ext cx="3047760" cy="4860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Georgia"/>
                <a:ea typeface="Georgia"/>
              </a:rPr>
              <a:t>Link: http://yosinski.com/deepvis </a:t>
            </a:r>
            <a:endParaRPr b="0" lang="en-US" sz="1200" spc="-1" strike="noStrike">
              <a:latin typeface="Arial"/>
            </a:endParaRPr>
          </a:p>
          <a:p>
            <a:pPr>
              <a:lnSpc>
                <a:spcPct val="100000"/>
              </a:lnSpc>
            </a:pPr>
            <a:endParaRPr b="0" lang="en-US" sz="1200" spc="-1" strike="noStrike">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TM03090434[[fn=Wood Type]]</Template>
  <TotalTime>711</TotalTime>
  <Application>LibreOffice/5.4.3.2$Windows_X86_64 LibreOffice_project/92a7159f7e4af62137622921e809f8546db437e5</Application>
  <Words>1967</Words>
  <Paragraphs>225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Pranav V Murthy</dc:creator>
  <dc:description/>
  <dc:language>en-US</dc:language>
  <cp:lastModifiedBy>Pranav V Murthy</cp:lastModifiedBy>
  <dcterms:modified xsi:type="dcterms:W3CDTF">2017-02-02T20:21:29Z</dcterms:modified>
  <cp:revision>31</cp:revision>
  <dc:subject/>
  <dc:title>UNDERSTANDING OF DEEP NEURAL NETWORKS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25</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30</vt:i4>
  </property>
</Properties>
</file>